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  <p:sldMasterId id="2147483882" r:id="rId2"/>
    <p:sldMasterId id="2147483901" r:id="rId3"/>
  </p:sldMasterIdLst>
  <p:notesMasterIdLst>
    <p:notesMasterId r:id="rId41"/>
  </p:notesMasterIdLst>
  <p:handoutMasterIdLst>
    <p:handoutMasterId r:id="rId42"/>
  </p:handoutMasterIdLst>
  <p:sldIdLst>
    <p:sldId id="444" r:id="rId4"/>
    <p:sldId id="535" r:id="rId5"/>
    <p:sldId id="514" r:id="rId6"/>
    <p:sldId id="515" r:id="rId7"/>
    <p:sldId id="538" r:id="rId8"/>
    <p:sldId id="539" r:id="rId9"/>
    <p:sldId id="540" r:id="rId10"/>
    <p:sldId id="541" r:id="rId11"/>
    <p:sldId id="578" r:id="rId12"/>
    <p:sldId id="542" r:id="rId13"/>
    <p:sldId id="577" r:id="rId14"/>
    <p:sldId id="543" r:id="rId15"/>
    <p:sldId id="544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33" r:id="rId27"/>
    <p:sldId id="557" r:id="rId28"/>
    <p:sldId id="558" r:id="rId29"/>
    <p:sldId id="559" r:id="rId30"/>
    <p:sldId id="560" r:id="rId31"/>
    <p:sldId id="562" r:id="rId32"/>
    <p:sldId id="561" r:id="rId33"/>
    <p:sldId id="563" r:id="rId34"/>
    <p:sldId id="564" r:id="rId35"/>
    <p:sldId id="565" r:id="rId36"/>
    <p:sldId id="566" r:id="rId37"/>
    <p:sldId id="568" r:id="rId38"/>
    <p:sldId id="576" r:id="rId39"/>
    <p:sldId id="528" r:id="rId40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9290F18-62F9-4CA7-9552-CA19282379DE}">
          <p14:sldIdLst/>
        </p14:section>
        <p14:section name="Abschnitt ohne Titel" id="{844ACF43-3813-4300-A3CD-B9122D421716}">
          <p14:sldIdLst>
            <p14:sldId id="444"/>
            <p14:sldId id="535"/>
            <p14:sldId id="514"/>
            <p14:sldId id="515"/>
            <p14:sldId id="538"/>
            <p14:sldId id="539"/>
            <p14:sldId id="540"/>
            <p14:sldId id="541"/>
            <p14:sldId id="578"/>
            <p14:sldId id="542"/>
            <p14:sldId id="577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33"/>
            <p14:sldId id="557"/>
            <p14:sldId id="558"/>
            <p14:sldId id="559"/>
            <p14:sldId id="560"/>
            <p14:sldId id="562"/>
            <p14:sldId id="561"/>
            <p14:sldId id="563"/>
            <p14:sldId id="564"/>
            <p14:sldId id="565"/>
            <p14:sldId id="566"/>
            <p14:sldId id="568"/>
            <p14:sldId id="576"/>
            <p14:sldId id="5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pos="5692">
          <p15:clr>
            <a:srgbClr val="A4A3A4"/>
          </p15:clr>
        </p15:guide>
        <p15:guide id="3" orient="horz" pos="890">
          <p15:clr>
            <a:srgbClr val="A4A3A4"/>
          </p15:clr>
        </p15:guide>
        <p15:guide id="4" orient="horz" pos="3793">
          <p15:clr>
            <a:srgbClr val="A4A3A4"/>
          </p15:clr>
        </p15:guide>
        <p15:guide id="5" orient="horz" pos="1298">
          <p15:clr>
            <a:srgbClr val="A4A3A4"/>
          </p15:clr>
        </p15:guide>
        <p15:guide id="6" orient="horz" pos="2296">
          <p15:clr>
            <a:srgbClr val="A4A3A4"/>
          </p15:clr>
        </p15:guide>
        <p15:guide id="7" orient="horz" pos="2886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pos="5602">
          <p15:clr>
            <a:srgbClr val="A4A3A4"/>
          </p15:clr>
        </p15:guide>
        <p15:guide id="10" pos="158">
          <p15:clr>
            <a:srgbClr val="A4A3A4"/>
          </p15:clr>
        </p15:guide>
        <p15:guide id="11" pos="2880">
          <p15:clr>
            <a:srgbClr val="A4A3A4"/>
          </p15:clr>
        </p15:guide>
        <p15:guide id="12" pos="2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Stratz" initials="P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CF9"/>
    <a:srgbClr val="0000FF"/>
    <a:srgbClr val="A2A2A2"/>
    <a:srgbClr val="D8D8D8"/>
    <a:srgbClr val="000000"/>
    <a:srgbClr val="F5F5F5"/>
    <a:srgbClr val="009900"/>
    <a:srgbClr val="33CCFF"/>
    <a:srgbClr val="008000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0" autoAdjust="0"/>
    <p:restoredTop sz="69166" autoAdjust="0"/>
  </p:normalViewPr>
  <p:slideViewPr>
    <p:cSldViewPr>
      <p:cViewPr varScale="1">
        <p:scale>
          <a:sx n="79" d="100"/>
          <a:sy n="79" d="100"/>
        </p:scale>
        <p:origin x="2292" y="84"/>
      </p:cViewPr>
      <p:guideLst>
        <p:guide orient="horz" pos="3974"/>
        <p:guide pos="5692"/>
        <p:guide orient="horz" pos="890"/>
        <p:guide orient="horz" pos="3793"/>
        <p:guide orient="horz" pos="1298"/>
        <p:guide orient="horz" pos="2296"/>
        <p:guide orient="horz" pos="2886"/>
        <p:guide orient="horz" pos="2160"/>
        <p:guide pos="5602"/>
        <p:guide pos="158"/>
        <p:guide pos="2880"/>
        <p:guide pos="2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10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uisag.ch\dfs\Daten\GB_Zucht\ZWS\Basiswechsel\2019_2020\Gewichtung%20Merkmale%20im%20GZW%202020%20def_MTZbedingtFV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786876090535044E-2"/>
          <c:y val="6.3432951392242184E-2"/>
          <c:w val="0.68720485165639411"/>
          <c:h val="0.776120817034525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'Zusammenstellung Teilindices D'!$A$80</c:f>
              <c:strCache>
                <c:ptCount val="1"/>
                <c:pt idx="0">
                  <c:v>Reproduktion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'Zusammenstellung Teilindices D'!$B$79:$E$79</c:f>
              <c:strCache>
                <c:ptCount val="4"/>
                <c:pt idx="0">
                  <c:v>ES</c:v>
                </c:pt>
                <c:pt idx="1">
                  <c:v>SL</c:v>
                </c:pt>
                <c:pt idx="2">
                  <c:v>PREMO®</c:v>
                </c:pt>
                <c:pt idx="3">
                  <c:v>D</c:v>
                </c:pt>
              </c:strCache>
            </c:strRef>
          </c:cat>
          <c:val>
            <c:numRef>
              <c:f>'Zusammenstellung Teilindices D'!$B$80:$E$80</c:f>
              <c:numCache>
                <c:formatCode>0</c:formatCode>
                <c:ptCount val="4"/>
                <c:pt idx="0">
                  <c:v>53.012320071047746</c:v>
                </c:pt>
                <c:pt idx="1">
                  <c:v>50.207879065038597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04-47CA-9899-C7A6CFD411B7}"/>
            </c:ext>
          </c:extLst>
        </c:ser>
        <c:ser>
          <c:idx val="1"/>
          <c:order val="1"/>
          <c:tx>
            <c:strRef>
              <c:f>'Zusammenstellung Teilindices D'!$A$81</c:f>
              <c:strCache>
                <c:ptCount val="1"/>
                <c:pt idx="0">
                  <c:v>Produktion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'Zusammenstellung Teilindices D'!$B$79:$E$79</c:f>
              <c:strCache>
                <c:ptCount val="4"/>
                <c:pt idx="0">
                  <c:v>ES</c:v>
                </c:pt>
                <c:pt idx="1">
                  <c:v>SL</c:v>
                </c:pt>
                <c:pt idx="2">
                  <c:v>PREMO®</c:v>
                </c:pt>
                <c:pt idx="3">
                  <c:v>D</c:v>
                </c:pt>
              </c:strCache>
            </c:strRef>
          </c:cat>
          <c:val>
            <c:numRef>
              <c:f>'Zusammenstellung Teilindices D'!$B$81:$E$81</c:f>
              <c:numCache>
                <c:formatCode>0</c:formatCode>
                <c:ptCount val="4"/>
                <c:pt idx="0">
                  <c:v>33.755073384906296</c:v>
                </c:pt>
                <c:pt idx="1">
                  <c:v>34.671366387066605</c:v>
                </c:pt>
                <c:pt idx="2">
                  <c:v>91.924501018946927</c:v>
                </c:pt>
                <c:pt idx="3">
                  <c:v>92.387291998111678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04-47CA-9899-C7A6CFD411B7}"/>
            </c:ext>
          </c:extLst>
        </c:ser>
        <c:ser>
          <c:idx val="2"/>
          <c:order val="2"/>
          <c:tx>
            <c:strRef>
              <c:f>'Zusammenstellung Teilindices D'!$A$82</c:f>
              <c:strCache>
                <c:ptCount val="1"/>
                <c:pt idx="0">
                  <c:v>Exterieur</c:v>
                </c:pt>
              </c:strCache>
            </c:strRef>
          </c:tx>
          <c:spPr>
            <a:solidFill>
              <a:srgbClr val="DF177B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'Zusammenstellung Teilindices D'!$B$79:$E$79</c:f>
              <c:strCache>
                <c:ptCount val="4"/>
                <c:pt idx="0">
                  <c:v>ES</c:v>
                </c:pt>
                <c:pt idx="1">
                  <c:v>SL</c:v>
                </c:pt>
                <c:pt idx="2">
                  <c:v>PREMO®</c:v>
                </c:pt>
                <c:pt idx="3">
                  <c:v>D</c:v>
                </c:pt>
              </c:strCache>
            </c:strRef>
          </c:cat>
          <c:val>
            <c:numRef>
              <c:f>'Zusammenstellung Teilindices D'!$B$82:$E$82</c:f>
              <c:numCache>
                <c:formatCode>0</c:formatCode>
                <c:ptCount val="4"/>
                <c:pt idx="0">
                  <c:v>13.232606544045966</c:v>
                </c:pt>
                <c:pt idx="1">
                  <c:v>15.120754547894785</c:v>
                </c:pt>
                <c:pt idx="2">
                  <c:v>8.0754989810530695</c:v>
                </c:pt>
                <c:pt idx="3">
                  <c:v>7.6127080018883078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04-47CA-9899-C7A6CFD411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2409856"/>
        <c:axId val="121736576"/>
      </c:barChart>
      <c:catAx>
        <c:axId val="13240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217365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1736576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CH"/>
                  <a:t>Anteil im GZW</a:t>
                </a:r>
              </a:p>
            </c:rich>
          </c:tx>
          <c:layout>
            <c:manualLayout>
              <c:xMode val="edge"/>
              <c:yMode val="edge"/>
              <c:x val="7.8988941548183422E-3"/>
              <c:y val="0.2462690484585013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32409856"/>
        <c:crosses val="autoZero"/>
        <c:crossBetween val="between"/>
        <c:majorUnit val="20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9936924945993126"/>
          <c:y val="0.3544783954244678"/>
          <c:w val="0.18799401259677426"/>
          <c:h val="0.2723884514435698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gradFill rotWithShape="0">
      <a:gsLst>
        <a:gs pos="0">
          <a:srgbClr val="FFFF99"/>
        </a:gs>
        <a:gs pos="100000">
          <a:srgbClr val="FFFF99">
            <a:gamma/>
            <a:tint val="19608"/>
            <a:invGamma/>
          </a:srgbClr>
        </a:gs>
      </a:gsLst>
      <a:lin ang="5400000" scaled="1"/>
    </a:gradFill>
    <a:ln w="9525">
      <a:noFill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2E5A1-7514-4AAF-937B-FEA8F4E7AF57}" type="datetimeFigureOut">
              <a:rPr lang="de-CH" smtClean="0"/>
              <a:pPr/>
              <a:t>12.05.2020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FB14B-3037-4C8B-BD60-86A093217F26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21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3512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3512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661693-8AEF-4CAA-B11B-117F31A33BC2}" type="datetimeFigureOut">
              <a:rPr lang="de-DE"/>
              <a:pPr>
                <a:defRPr/>
              </a:pPr>
              <a:t>12.05.2020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55650" y="508000"/>
            <a:ext cx="5373688" cy="4032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43854" y="4715153"/>
            <a:ext cx="5781342" cy="470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75419"/>
            <a:ext cx="4041209" cy="3494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754956" y="9575419"/>
            <a:ext cx="2041147" cy="3494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7641D5-D12A-4493-ACED-E42045F78F8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4044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2CC30C-7922-455E-A771-FED59F90BB48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0573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681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26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125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1730"/>
            <a:fld id="{B2622D65-8701-41BF-BC79-BFCB84E4AE0E}" type="slidenum">
              <a:rPr lang="de-DE" smtClean="0"/>
              <a:pPr defTabSz="901730"/>
              <a:t>7</a:t>
            </a:fld>
            <a:endParaRPr lang="de-DE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6512" cy="3836988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2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302493" y="4540250"/>
            <a:ext cx="6264696" cy="5175597"/>
          </a:xfrm>
        </p:spPr>
        <p:txBody>
          <a:bodyPr>
            <a:no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0416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  <a:p>
            <a:r>
              <a:rPr lang="de-CH" dirty="0"/>
              <a:t>Windows Server 2008, Intel Xeon CPU 2.4 GHz, 16 GB RAM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91B382-55F7-4533-8C0B-CE24C15F652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54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419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531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Referenz pro Merkmal &gt; 60%,</a:t>
            </a:r>
            <a:r>
              <a:rPr lang="de-CH" baseline="0" dirty="0"/>
              <a:t> gemittelt über alle Merkmale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7300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488"/>
            <a:fld id="{5E1E0422-9B53-4912-81F9-D5865ACDE78A}" type="slidenum">
              <a:rPr lang="de-DE" smtClean="0">
                <a:solidFill>
                  <a:prstClr val="black"/>
                </a:solidFill>
              </a:rPr>
              <a:pPr defTabSz="915488"/>
              <a:t>29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493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641D5-D12A-4493-ACED-E42045F78F8F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516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ISAG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1700213"/>
            <a:ext cx="5400675" cy="180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einfügen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3645024"/>
            <a:ext cx="54146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Untertitel </a:t>
            </a:r>
            <a:r>
              <a:rPr lang="de-CH" dirty="0"/>
              <a:t>oder Veranstaltung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und Ort</a:t>
            </a:r>
          </a:p>
        </p:txBody>
      </p:sp>
    </p:spTree>
    <p:extLst>
      <p:ext uri="{BB962C8B-B14F-4D97-AF65-F5344CB8AC3E}">
        <p14:creationId xmlns:p14="http://schemas.microsoft.com/office/powerpoint/2010/main" val="411864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Inhalte/Text horizontal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3371"/>
            <a:ext cx="4246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2061443"/>
            <a:ext cx="4246563" cy="42472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06689" y="1413371"/>
            <a:ext cx="41864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06689" y="2061443"/>
            <a:ext cx="4186486" cy="42472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2887-098A-4EE5-A984-2104EFB8A2D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364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825" y="1412875"/>
            <a:ext cx="8642350" cy="23761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50825" y="3920024"/>
            <a:ext cx="8642350" cy="23761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1F22B-E1CF-4279-98CB-3422627B69D9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766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1904" y="49305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1412776"/>
            <a:ext cx="5486400" cy="338680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1904" y="549725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783B-2694-4FF9-81B1-D8C540683EEE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27886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250825" y="1412875"/>
            <a:ext cx="8642350" cy="3456285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Tabelle durch Klicken auf Symbol hinzufügen</a:t>
            </a:r>
            <a:endParaRPr lang="de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3EE63-7253-4BA9-A6C2-0BC3CF2E2BDA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0825" y="5582032"/>
            <a:ext cx="8642350" cy="7194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041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B5996-3EE5-4DA7-84C1-F688BA5DEE8B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250825" y="1412776"/>
            <a:ext cx="8642350" cy="3456384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CH"/>
          </a:p>
        </p:txBody>
      </p:sp>
      <p:sp>
        <p:nvSpPr>
          <p:cNvPr id="8" name="Titel 1"/>
          <p:cNvSpPr txBox="1">
            <a:spLocks/>
          </p:cNvSpPr>
          <p:nvPr userDrawn="1"/>
        </p:nvSpPr>
        <p:spPr bwMode="auto">
          <a:xfrm>
            <a:off x="467544" y="5009728"/>
            <a:ext cx="820891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2"/>
          </p:nvPr>
        </p:nvSpPr>
        <p:spPr>
          <a:xfrm>
            <a:off x="250825" y="5576466"/>
            <a:ext cx="8642350" cy="732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9487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1E4B9-E27C-4AFC-AB2F-6DC26BCF0C24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6266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ead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2400" y="0"/>
            <a:ext cx="7161600" cy="1238400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sz="quarter" idx="17"/>
          </p:nvPr>
        </p:nvSpPr>
        <p:spPr>
          <a:xfrm>
            <a:off x="418501" y="1573618"/>
            <a:ext cx="8294400" cy="4709707"/>
          </a:xfrm>
          <a:prstGeom prst="rect">
            <a:avLst/>
          </a:prstGeom>
        </p:spPr>
        <p:txBody>
          <a:bodyPr lIns="71977" tIns="45706" rIns="71977" bIns="45706"/>
          <a:lstStyle>
            <a:lvl1pPr marL="257556" indent="-257556">
              <a:buSzPct val="95000"/>
              <a:buFontTx/>
              <a:buBlip>
                <a:blip r:embed="rId3"/>
              </a:buBlip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1pPr>
            <a:lvl2pPr marL="552778" indent="-207292">
              <a:spcBef>
                <a:spcPts val="384"/>
              </a:spcBef>
              <a:buClr>
                <a:srgbClr val="D20078"/>
              </a:buClr>
              <a:buSzPct val="95000"/>
              <a:buFont typeface="Wingdings" pitchFamily="2" charset="2"/>
              <a:buChar char="è"/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2pPr>
            <a:lvl3pPr marL="725520" indent="-172743">
              <a:spcBef>
                <a:spcPts val="461"/>
              </a:spcBef>
              <a:buClr>
                <a:srgbClr val="D20078"/>
              </a:buClr>
              <a:buSzPct val="110000"/>
              <a:buFont typeface="Tahoma" pitchFamily="34" charset="0"/>
              <a:buChar char="­"/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3pPr>
            <a:lvl4pPr marL="898264" indent="-138194">
              <a:buClr>
                <a:srgbClr val="D20078"/>
              </a:buClr>
              <a:buFont typeface="Arial" pitchFamily="34" charset="0"/>
              <a:buChar char="•"/>
              <a:defRPr sz="1728"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4pPr>
            <a:lvl5pPr marL="1036458" indent="-138194">
              <a:buClr>
                <a:srgbClr val="D20078"/>
              </a:buClr>
              <a:buFont typeface="Tahoma" pitchFamily="34" charset="0"/>
              <a:buChar char="▫"/>
              <a:defRPr sz="1536"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fld id="{0D97DC11-C6BB-469D-AFCE-F18AEDD0229F}" type="slidenum">
              <a:rPr lang="de-CH" smtClean="0"/>
              <a:pPr>
                <a:defRPr/>
              </a:pPr>
              <a:t>‹Nr.›</a:t>
            </a:fld>
            <a:endParaRPr lang="de-CH"/>
          </a:p>
        </p:txBody>
      </p:sp>
      <p:pic>
        <p:nvPicPr>
          <p:cNvPr id="13" name="Grafik 12" descr="SUISAG_Logo_2011_gros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008112" cy="1008112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1976"/>
          </a:xfrm>
          <a:prstGeom prst="rect">
            <a:avLst/>
          </a:prstGeom>
          <a:noFill/>
        </p:spPr>
        <p:txBody>
          <a:bodyPr lIns="1260000" tIns="45706" rIns="180000" bIns="45706" anchor="ctr" anchorCtr="0">
            <a:noAutofit/>
          </a:bodyPr>
          <a:lstStyle>
            <a:lvl1pPr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68550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ead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2400" y="0"/>
            <a:ext cx="7161600" cy="1238400"/>
          </a:xfrm>
          <a:prstGeom prst="rect">
            <a:avLst/>
          </a:prstGeom>
        </p:spPr>
      </p:pic>
      <p:sp>
        <p:nvSpPr>
          <p:cNvPr id="8" name="Tabellenplatzhalter 7"/>
          <p:cNvSpPr>
            <a:spLocks noGrp="1"/>
          </p:cNvSpPr>
          <p:nvPr>
            <p:ph type="tbl" sz="quarter" idx="13"/>
          </p:nvPr>
        </p:nvSpPr>
        <p:spPr>
          <a:xfrm>
            <a:off x="418501" y="1573624"/>
            <a:ext cx="8294400" cy="472085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91410" tIns="45706" rIns="91410" bIns="45706"/>
          <a:lstStyle>
            <a:lvl1pPr>
              <a:buFontTx/>
              <a:buNone/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  <a:endParaRPr lang="de-CH" noProof="0" dirty="0"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fld id="{56FDD856-7B8B-42F1-B2DB-6DA3514CAFAA}" type="slidenum">
              <a:rPr lang="de-CH" smtClean="0"/>
              <a:pPr>
                <a:defRPr/>
              </a:pPr>
              <a:t>‹Nr.›</a:t>
            </a:fld>
            <a:endParaRPr lang="de-CH"/>
          </a:p>
        </p:txBody>
      </p:sp>
      <p:pic>
        <p:nvPicPr>
          <p:cNvPr id="13" name="Grafik 12" descr="SUISAG_Logo_2011_gros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008112" cy="1008112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1976"/>
          </a:xfrm>
          <a:prstGeom prst="rect">
            <a:avLst/>
          </a:prstGeom>
          <a:noFill/>
        </p:spPr>
        <p:txBody>
          <a:bodyPr lIns="1260000" tIns="45706" rIns="180000" bIns="45706" anchor="ctr" anchorCtr="0">
            <a:noAutofit/>
          </a:bodyPr>
          <a:lstStyle>
            <a:lvl1pPr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705434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ead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2400" y="0"/>
            <a:ext cx="7161600" cy="1238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1976"/>
          </a:xfrm>
          <a:prstGeom prst="rect">
            <a:avLst/>
          </a:prstGeom>
          <a:noFill/>
        </p:spPr>
        <p:txBody>
          <a:bodyPr lIns="1260000" tIns="45706" rIns="180000" bIns="45706" anchor="ctr" anchorCtr="0">
            <a:noAutofit/>
          </a:bodyPr>
          <a:lstStyle>
            <a:lvl1pPr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14816" y="1576396"/>
            <a:ext cx="8294449" cy="4729163"/>
          </a:xfrm>
          <a:prstGeom prst="rect">
            <a:avLst/>
          </a:prstGeom>
        </p:spPr>
        <p:txBody>
          <a:bodyPr lIns="71977" tIns="45706" rIns="71977" bIns="45706"/>
          <a:lstStyle>
            <a:lvl1pPr marL="276480" indent="-276480">
              <a:buClr>
                <a:srgbClr val="E0145A"/>
              </a:buClr>
              <a:buSzPct val="95000"/>
              <a:buFontTx/>
              <a:buBlip>
                <a:blip r:embed="rId3"/>
              </a:buBlip>
              <a:defRPr>
                <a:latin typeface="Tahoma" pitchFamily="34" charset="0"/>
                <a:cs typeface="Tahoma" pitchFamily="34" charset="0"/>
              </a:defRPr>
            </a:lvl1pPr>
            <a:lvl2pPr marL="552778" indent="-207292">
              <a:spcBef>
                <a:spcPts val="384"/>
              </a:spcBef>
              <a:buClr>
                <a:srgbClr val="C20075"/>
              </a:buClr>
              <a:buSzPct val="95000"/>
              <a:buFont typeface="Wingdings" pitchFamily="2" charset="2"/>
              <a:buChar char="§"/>
              <a:defRPr>
                <a:latin typeface="Tahoma" pitchFamily="34" charset="0"/>
                <a:cs typeface="Tahoma" pitchFamily="34" charset="0"/>
              </a:defRPr>
            </a:lvl2pPr>
            <a:lvl3pPr marL="725520" indent="-172743">
              <a:buClr>
                <a:srgbClr val="D20078"/>
              </a:buClr>
              <a:buSzPct val="110000"/>
              <a:buFont typeface="Tahoma" pitchFamily="34" charset="0"/>
              <a:buChar char="­"/>
              <a:defRPr>
                <a:latin typeface="Tahoma" pitchFamily="34" charset="0"/>
                <a:cs typeface="Tahoma" pitchFamily="34" charset="0"/>
              </a:defRPr>
            </a:lvl3pPr>
            <a:lvl4pPr marL="898264" indent="-138194">
              <a:buClr>
                <a:srgbClr val="D20078"/>
              </a:buClr>
              <a:buFont typeface="Arial" pitchFamily="34" charset="0"/>
              <a:buChar char="•"/>
              <a:defRPr sz="1728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4pPr>
            <a:lvl5pPr marL="1036458" indent="-138194">
              <a:buClr>
                <a:srgbClr val="D20078"/>
              </a:buClr>
              <a:buFont typeface="Tahoma" pitchFamily="34" charset="0"/>
              <a:buChar char="▫"/>
              <a:defRPr sz="1536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60"/>
            </a:lvl1pPr>
          </a:lstStyle>
          <a:p>
            <a:pPr>
              <a:defRPr/>
            </a:pPr>
            <a:fld id="{FF9EA707-324A-447F-8655-3FEC76AA0C9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13" name="Grafik 12" descr="SUISAG_Logo_2011_gros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079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8" descr="SUISAG_Logo_2011_gros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0080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9" descr="Header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788" y="0"/>
            <a:ext cx="7161212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41976"/>
          </a:xfrm>
          <a:prstGeom prst="rect">
            <a:avLst/>
          </a:prstGeom>
          <a:noFill/>
        </p:spPr>
        <p:txBody>
          <a:bodyPr lIns="1260000" tIns="45706" rIns="180000" bIns="45706" anchor="ctr" anchorCtr="0">
            <a:noAutofit/>
          </a:bodyPr>
          <a:lstStyle>
            <a:lvl1pPr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68"/>
            </a:lvl1pPr>
          </a:lstStyle>
          <a:p>
            <a:pPr>
              <a:defRPr/>
            </a:pPr>
            <a:r>
              <a:rPr lang="de-DE"/>
              <a:t>Frühjahr 2020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68"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68"/>
            </a:lvl1pPr>
          </a:lstStyle>
          <a:p>
            <a:pPr>
              <a:defRPr/>
            </a:pPr>
            <a:fld id="{51505D0B-1D0B-4BFD-91F4-A6E856C153A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9102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ugfe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91"/>
            <a:ext cx="9144001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1700213"/>
            <a:ext cx="5400675" cy="180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einfügen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3645024"/>
            <a:ext cx="54146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Untertitel </a:t>
            </a:r>
            <a:r>
              <a:rPr lang="de-CH" dirty="0"/>
              <a:t>oder Veranstaltung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und Ort</a:t>
            </a:r>
          </a:p>
        </p:txBody>
      </p:sp>
    </p:spTree>
    <p:extLst>
      <p:ext uri="{BB962C8B-B14F-4D97-AF65-F5344CB8AC3E}">
        <p14:creationId xmlns:p14="http://schemas.microsoft.com/office/powerpoint/2010/main" val="1599124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 Mast/MLP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44"/>
            <a:ext cx="9144000" cy="6858000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691680" y="4797153"/>
            <a:ext cx="734437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03804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245600"/>
          </a:xfrm>
          <a:prstGeom prst="rect">
            <a:avLst/>
          </a:prstGeom>
          <a:noFill/>
        </p:spPr>
        <p:txBody>
          <a:bodyPr lIns="1080000" tIns="45706" rIns="180000" bIns="45706" anchor="ctr" anchorCtr="0">
            <a:noAutofit/>
          </a:bodyPr>
          <a:lstStyle>
            <a:lvl1pPr>
              <a:defRPr>
                <a:solidFill>
                  <a:srgbClr val="120634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68"/>
            </a:lvl1pPr>
          </a:lstStyle>
          <a:p>
            <a:pPr>
              <a:defRPr/>
            </a:pPr>
            <a:r>
              <a:rPr lang="de-DE"/>
              <a:t>Frühjahr 2020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68"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68"/>
            </a:lvl1pPr>
          </a:lstStyle>
          <a:p>
            <a:pPr>
              <a:defRPr/>
            </a:pPr>
            <a:fld id="{3011E03D-8E16-4E0B-B21E-88E74D97125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1838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80" y="539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4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allgemein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"/>
            <a:ext cx="9144000" cy="6858000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691680" y="4797153"/>
            <a:ext cx="734437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6430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Homöopat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80" y="69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28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Zucht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80" y="0"/>
            <a:ext cx="9144000" cy="6858000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691680" y="4797153"/>
            <a:ext cx="734437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6181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ast/MLP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44"/>
            <a:ext cx="9144000" cy="6858000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691680" y="4797153"/>
            <a:ext cx="734437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524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LP / M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1700213"/>
            <a:ext cx="5400675" cy="180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einfügen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3645024"/>
            <a:ext cx="54146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Untertitel </a:t>
            </a:r>
            <a:r>
              <a:rPr lang="de-CH" dirty="0"/>
              <a:t>oder Veranstaltung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und Ort</a:t>
            </a:r>
          </a:p>
        </p:txBody>
      </p:sp>
    </p:spTree>
    <p:extLst>
      <p:ext uri="{BB962C8B-B14F-4D97-AF65-F5344CB8AC3E}">
        <p14:creationId xmlns:p14="http://schemas.microsoft.com/office/powerpoint/2010/main" val="159912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öopat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414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1700213"/>
            <a:ext cx="5400675" cy="180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einfügen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9522" y="3645024"/>
            <a:ext cx="54146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Untertitel </a:t>
            </a:r>
            <a:r>
              <a:rPr lang="de-CH" dirty="0"/>
              <a:t>oder Veranstaltung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und Ort</a:t>
            </a:r>
          </a:p>
        </p:txBody>
      </p:sp>
    </p:spTree>
    <p:extLst>
      <p:ext uri="{BB962C8B-B14F-4D97-AF65-F5344CB8AC3E}">
        <p14:creationId xmlns:p14="http://schemas.microsoft.com/office/powerpoint/2010/main" val="159912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öopat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1700213"/>
            <a:ext cx="5400675" cy="180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einfügen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3645024"/>
            <a:ext cx="54146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Untertitel </a:t>
            </a:r>
            <a:r>
              <a:rPr lang="de-CH" dirty="0"/>
              <a:t>oder Veranstaltung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und Ort</a:t>
            </a:r>
          </a:p>
        </p:txBody>
      </p:sp>
    </p:spTree>
    <p:extLst>
      <p:ext uri="{BB962C8B-B14F-4D97-AF65-F5344CB8AC3E}">
        <p14:creationId xmlns:p14="http://schemas.microsoft.com/office/powerpoint/2010/main" val="91283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013" y="1413372"/>
            <a:ext cx="8635542" cy="4895354"/>
          </a:xfrm>
        </p:spPr>
        <p:txBody>
          <a:bodyPr/>
          <a:lstStyle>
            <a:lvl3pPr marL="1143000" indent="-228600">
              <a:buFont typeface="Calibri" panose="020F0502020204030204" pitchFamily="34" charset="0"/>
              <a:buChar char="‐"/>
              <a:defRPr/>
            </a:lvl3pPr>
            <a:lvl4pPr marL="1600200" indent="-228600">
              <a:buFont typeface="Wingdings" panose="05000000000000000000" pitchFamily="2" charset="2"/>
              <a:buChar char=""/>
              <a:defRPr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577D-8F46-44DF-BD06-B3993F35753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079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826" y="1413372"/>
            <a:ext cx="8641654" cy="48953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BD4D-9BC6-4536-AA55-D68CF76C47CB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6145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0"/>
            <a:ext cx="6480720" cy="126187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250825" y="1484313"/>
            <a:ext cx="8642350" cy="4824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>
          <a:xfrm>
            <a:off x="395288" y="6454775"/>
            <a:ext cx="1081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1511300" y="6473825"/>
            <a:ext cx="612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>
          <a:xfrm>
            <a:off x="8101013" y="6454775"/>
            <a:ext cx="657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A5DAA-092A-49C2-8EB0-047C44228C95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917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Inhalte/Text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3372"/>
            <a:ext cx="4177159" cy="4895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413372"/>
            <a:ext cx="4177503" cy="4895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EBD4E-5BA2-4C69-B2FD-2445F5EB6782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906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23850" y="1700213"/>
            <a:ext cx="5400675" cy="18002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5" name="Textplatzhalter 9"/>
          <p:cNvSpPr txBox="1">
            <a:spLocks/>
          </p:cNvSpPr>
          <p:nvPr/>
        </p:nvSpPr>
        <p:spPr>
          <a:xfrm>
            <a:off x="309522" y="3645024"/>
            <a:ext cx="5414606" cy="914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Textmasterformat bearbeiten</a:t>
            </a:r>
          </a:p>
        </p:txBody>
      </p:sp>
      <p:sp>
        <p:nvSpPr>
          <p:cNvPr id="6" name="Textplatzhalter 11"/>
          <p:cNvSpPr txBox="1">
            <a:spLocks/>
          </p:cNvSpPr>
          <p:nvPr/>
        </p:nvSpPr>
        <p:spPr>
          <a:xfrm>
            <a:off x="32385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Textmasterformat bearbeiten</a:t>
            </a:r>
          </a:p>
        </p:txBody>
      </p:sp>
      <p:sp>
        <p:nvSpPr>
          <p:cNvPr id="7" name="Textplatzhalter 15"/>
          <p:cNvSpPr txBox="1">
            <a:spLocks/>
          </p:cNvSpPr>
          <p:nvPr/>
        </p:nvSpPr>
        <p:spPr>
          <a:xfrm>
            <a:off x="32385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None/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Textmasterformat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3" r:id="rId2"/>
    <p:sldLayoutId id="2147483902" r:id="rId3"/>
    <p:sldLayoutId id="2147483904" r:id="rId4"/>
    <p:sldLayoutId id="214748390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Symbol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6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244" b="83589"/>
          <a:stretch>
            <a:fillRect/>
          </a:stretch>
        </p:blipFill>
        <p:spPr bwMode="auto">
          <a:xfrm>
            <a:off x="0" y="6454775"/>
            <a:ext cx="9144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Grafik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8" y="0"/>
            <a:ext cx="9144001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elplatzhalter 1"/>
          <p:cNvSpPr>
            <a:spLocks noGrp="1"/>
          </p:cNvSpPr>
          <p:nvPr>
            <p:ph type="title"/>
          </p:nvPr>
        </p:nvSpPr>
        <p:spPr bwMode="auto">
          <a:xfrm>
            <a:off x="1663700" y="66675"/>
            <a:ext cx="650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512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  <a:endParaRPr lang="de-CH"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48425"/>
            <a:ext cx="946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47813" y="6448425"/>
            <a:ext cx="6048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450" y="6448425"/>
            <a:ext cx="514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2B5996-3EE5-4DA7-84C1-F688BA5DEE8B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90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908" r:id="rId11"/>
    <p:sldLayoutId id="2147483910" r:id="rId12"/>
    <p:sldLayoutId id="2147483911" r:id="rId13"/>
    <p:sldLayoutId id="2147483913" r:id="rId14"/>
    <p:sldLayoutId id="2147483915" r:id="rId15"/>
    <p:sldLayoutId id="2147483916" r:id="rId1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1"/>
          <p:cNvSpPr txBox="1">
            <a:spLocks/>
          </p:cNvSpPr>
          <p:nvPr/>
        </p:nvSpPr>
        <p:spPr>
          <a:xfrm>
            <a:off x="323850" y="5330016"/>
            <a:ext cx="6984578" cy="6480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Textmasterformat bearbeiten</a:t>
            </a:r>
          </a:p>
        </p:txBody>
      </p:sp>
      <p:sp>
        <p:nvSpPr>
          <p:cNvPr id="7" name="Textplatzhalter 15"/>
          <p:cNvSpPr txBox="1">
            <a:spLocks/>
          </p:cNvSpPr>
          <p:nvPr/>
        </p:nvSpPr>
        <p:spPr>
          <a:xfrm>
            <a:off x="323850" y="6165304"/>
            <a:ext cx="3527425" cy="6207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None/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Symbol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007D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263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Symbol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5007D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audio" Target="../media/media10.wav"/><Relationship Id="rId7" Type="http://schemas.openxmlformats.org/officeDocument/2006/relationships/oleObject" Target="../embeddings/oleObject2.bin"/><Relationship Id="rId2" Type="http://schemas.microsoft.com/office/2007/relationships/media" Target="../media/media10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7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7.png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7.png"/><Relationship Id="rId4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7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29.wav"/><Relationship Id="rId7" Type="http://schemas.openxmlformats.org/officeDocument/2006/relationships/image" Target="../media/image52.png"/><Relationship Id="rId2" Type="http://schemas.microsoft.com/office/2007/relationships/media" Target="../media/media29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wm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7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Zuchtwertschätzung beim Schwein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Vorlesung an ETH Zürich</a:t>
            </a:r>
          </a:p>
          <a:p>
            <a:r>
              <a:rPr lang="de-DE" dirty="0"/>
              <a:t>&amp; HAFL Zollikofen	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Andreas Hofer, Projektleiter, SUISAG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Frühjahr 2020, Sempach</a:t>
            </a:r>
            <a:endParaRPr lang="de-CH" dirty="0"/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6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goZWS</a:t>
            </a:r>
            <a:r>
              <a:rPr lang="de-CH" dirty="0"/>
              <a:t> mit </a:t>
            </a:r>
            <a:r>
              <a:rPr lang="de-CH" dirty="0" err="1"/>
              <a:t>single</a:t>
            </a:r>
            <a:r>
              <a:rPr lang="de-CH" dirty="0"/>
              <a:t> </a:t>
            </a:r>
            <a:r>
              <a:rPr lang="de-CH" dirty="0" err="1"/>
              <a:t>step</a:t>
            </a:r>
            <a:r>
              <a:rPr lang="de-CH" dirty="0"/>
              <a:t> GBLUP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b="1" dirty="0"/>
              <a:t>Gleichungssystem</a:t>
            </a:r>
          </a:p>
          <a:p>
            <a:endParaRPr lang="de-CH" b="1" dirty="0"/>
          </a:p>
          <a:p>
            <a:endParaRPr lang="de-CH" b="1" dirty="0"/>
          </a:p>
          <a:p>
            <a:endParaRPr lang="de-CH" b="1" dirty="0"/>
          </a:p>
          <a:p>
            <a:r>
              <a:rPr lang="de-CH" b="1" dirty="0"/>
              <a:t>Berechnung von G</a:t>
            </a:r>
            <a:r>
              <a:rPr lang="de-CH" b="1" baseline="30000" dirty="0"/>
              <a:t>-1</a:t>
            </a:r>
            <a:r>
              <a:rPr lang="de-CH" b="1" dirty="0"/>
              <a:t> – A</a:t>
            </a:r>
            <a:r>
              <a:rPr lang="de-CH" b="1" baseline="-25000" dirty="0"/>
              <a:t>22</a:t>
            </a:r>
            <a:r>
              <a:rPr lang="de-CH" b="1" baseline="30000" dirty="0"/>
              <a:t>-1 </a:t>
            </a:r>
            <a:r>
              <a:rPr lang="de-CH" dirty="0"/>
              <a:t>(mit </a:t>
            </a:r>
            <a:r>
              <a:rPr lang="de-CH" b="1" dirty="0" err="1"/>
              <a:t>HGinv</a:t>
            </a:r>
            <a:r>
              <a:rPr lang="de-CH" dirty="0"/>
              <a:t>)</a:t>
            </a:r>
          </a:p>
          <a:p>
            <a:pPr lvl="1"/>
            <a:r>
              <a:rPr lang="de-CH" dirty="0"/>
              <a:t>Ausgehend von (mit </a:t>
            </a:r>
            <a:r>
              <a:rPr lang="de-CH" dirty="0" err="1"/>
              <a:t>Fimpute</a:t>
            </a:r>
            <a:r>
              <a:rPr lang="de-CH" dirty="0"/>
              <a:t> </a:t>
            </a:r>
            <a:r>
              <a:rPr lang="de-CH" dirty="0" err="1"/>
              <a:t>imputierten</a:t>
            </a:r>
            <a:r>
              <a:rPr lang="de-CH" dirty="0"/>
              <a:t>) SNP-Daten</a:t>
            </a:r>
          </a:p>
          <a:p>
            <a:pPr lvl="1"/>
            <a:r>
              <a:rPr lang="de-CH" dirty="0"/>
              <a:t>Skalierung, damit „G und A</a:t>
            </a:r>
            <a:r>
              <a:rPr lang="de-CH" baseline="-25000" dirty="0"/>
              <a:t>22</a:t>
            </a:r>
            <a:r>
              <a:rPr lang="de-CH" dirty="0"/>
              <a:t> auf gleicher Basis“</a:t>
            </a:r>
            <a:br>
              <a:rPr lang="de-CH" dirty="0"/>
            </a:br>
            <a:r>
              <a:rPr lang="de-CH" dirty="0"/>
              <a:t>Verschiedene Parameter </a:t>
            </a:r>
            <a:r>
              <a:rPr lang="de-CH" dirty="0">
                <a:sym typeface="Wingdings" pitchFamily="2" charset="2"/>
              </a:rPr>
              <a:t> optimale Werte durch Validierung</a:t>
            </a:r>
          </a:p>
          <a:p>
            <a:r>
              <a:rPr lang="de-CH" dirty="0">
                <a:sym typeface="Wingdings" pitchFamily="2" charset="2"/>
              </a:rPr>
              <a:t>Lösung Gleichungssystem: </a:t>
            </a:r>
            <a:r>
              <a:rPr lang="de-CH" b="1" dirty="0">
                <a:sym typeface="Wingdings" pitchFamily="2" charset="2"/>
              </a:rPr>
              <a:t>MiX99</a:t>
            </a:r>
          </a:p>
          <a:p>
            <a:r>
              <a:rPr lang="de-CH" dirty="0">
                <a:sym typeface="Wingdings" pitchFamily="2" charset="2"/>
              </a:rPr>
              <a:t>Approximation Genauigkeiten: </a:t>
            </a:r>
            <a:r>
              <a:rPr lang="de-CH" b="1" dirty="0">
                <a:sym typeface="Wingdings" pitchFamily="2" charset="2"/>
              </a:rPr>
              <a:t>ApaX99</a:t>
            </a:r>
            <a:endParaRPr lang="de-CH" b="1" dirty="0"/>
          </a:p>
          <a:p>
            <a:endParaRPr lang="de-CH" b="1" dirty="0"/>
          </a:p>
          <a:p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82296" y="2001012"/>
          <a:ext cx="5062728" cy="87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name="Formel" r:id="rId5" imgW="2933640" imgH="507960" progId="Equation.3">
                  <p:embed/>
                </p:oleObj>
              </mc:Choice>
              <mc:Fallback>
                <p:oleObj name="Formel" r:id="rId5" imgW="2933640" imgH="507960" progId="Equation.3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" y="2001012"/>
                        <a:ext cx="5062728" cy="8778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19114"/>
              </p:ext>
            </p:extLst>
          </p:nvPr>
        </p:nvGraphicFramePr>
        <p:xfrm>
          <a:off x="5728871" y="2001012"/>
          <a:ext cx="3313176" cy="925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1" name="Microsoft Equation 3.0" r:id="rId7" imgW="1726920" imgH="482400" progId="Equation.3">
                  <p:embed/>
                </p:oleObj>
              </mc:Choice>
              <mc:Fallback>
                <p:oleObj name="Microsoft Equation 3.0" r:id="rId7" imgW="1726920" imgH="482400" progId="Equation.3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8871" y="2001012"/>
                        <a:ext cx="3313176" cy="9250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llipse 7"/>
          <p:cNvSpPr/>
          <p:nvPr/>
        </p:nvSpPr>
        <p:spPr bwMode="auto">
          <a:xfrm>
            <a:off x="7566281" y="2387942"/>
            <a:ext cx="1440000" cy="498559"/>
          </a:xfrm>
          <a:prstGeom prst="ellipse">
            <a:avLst/>
          </a:prstGeom>
          <a:noFill/>
          <a:ln w="19050" cap="sq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877824">
              <a:spcBef>
                <a:spcPct val="50000"/>
              </a:spcBef>
            </a:pPr>
            <a:endParaRPr lang="de-CH" sz="1728">
              <a:solidFill>
                <a:srgbClr val="1206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30368" y="2249424"/>
            <a:ext cx="51969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920" dirty="0">
                <a:solidFill>
                  <a:srgbClr val="190113"/>
                </a:solidFill>
                <a:latin typeface="+mn-lt"/>
              </a:rPr>
              <a:t>mit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  <p:pic>
        <p:nvPicPr>
          <p:cNvPr id="12" name="Sound aufgezeich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6681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0"/>
    </mc:Choice>
    <mc:Fallback>
      <p:transition spd="slow" advTm="1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bringt </a:t>
            </a:r>
            <a:r>
              <a:rPr lang="de-CH" dirty="0" err="1"/>
              <a:t>goZWS</a:t>
            </a:r>
            <a:r>
              <a:rPr lang="de-CH" dirty="0"/>
              <a:t>?</a:t>
            </a:r>
            <a:br>
              <a:rPr lang="de-CH" dirty="0"/>
            </a:br>
            <a:r>
              <a:rPr lang="de-CH" dirty="0"/>
              <a:t>Validierung Zuchtwertschätzung</a:t>
            </a:r>
            <a:endParaRPr lang="de-CH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CD0BD4D-9BC6-4536-AA55-D68CF76C47CB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016569" cy="4680520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755576" y="6021288"/>
            <a:ext cx="5188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err="1">
                <a:latin typeface="+mn-lt"/>
              </a:rPr>
              <a:t>deregressierte</a:t>
            </a:r>
            <a:r>
              <a:rPr lang="de-CH" sz="1600" dirty="0">
                <a:latin typeface="+mn-lt"/>
              </a:rPr>
              <a:t> ZW = «Pseudophänotyp» aus ZW abgeleitet</a:t>
            </a: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0497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00"/>
    </mc:Choice>
    <mc:Fallback>
      <p:transition spd="slow" advTm="1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0"/>
            <a:ext cx="6984776" cy="1261872"/>
          </a:xfrm>
        </p:spPr>
        <p:txBody>
          <a:bodyPr/>
          <a:lstStyle/>
          <a:p>
            <a:pPr>
              <a:lnSpc>
                <a:spcPts val="4183"/>
              </a:lnSpc>
            </a:pPr>
            <a:r>
              <a:rPr lang="de-CH" dirty="0">
                <a:latin typeface="+mn-lt"/>
              </a:rPr>
              <a:t>Was bringt </a:t>
            </a:r>
            <a:r>
              <a:rPr lang="de-CH" dirty="0" err="1">
                <a:latin typeface="+mn-lt"/>
              </a:rPr>
              <a:t>goZWS</a:t>
            </a:r>
            <a:r>
              <a:rPr lang="de-CH" dirty="0">
                <a:latin typeface="+mn-lt"/>
              </a:rPr>
              <a:t>?</a:t>
            </a:r>
            <a:br>
              <a:rPr lang="de-CH" dirty="0">
                <a:latin typeface="+mn-lt"/>
              </a:rPr>
            </a:br>
            <a:r>
              <a:rPr lang="de-CH" dirty="0">
                <a:latin typeface="+mn-lt"/>
              </a:rPr>
              <a:t>Wie gut ist Vorhersage mit (</a:t>
            </a:r>
            <a:r>
              <a:rPr lang="de-CH" dirty="0" err="1">
                <a:latin typeface="+mn-lt"/>
              </a:rPr>
              <a:t>go</a:t>
            </a:r>
            <a:r>
              <a:rPr lang="de-CH" dirty="0">
                <a:latin typeface="+mn-lt"/>
              </a:rPr>
              <a:t>)ZW?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>
                <a:latin typeface="+mn-lt"/>
              </a:rPr>
              <a:t>Vorlesung Zuchtwertschätzung beim Schwein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7514" y="1677773"/>
            <a:ext cx="1750217" cy="932632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Verfügbare</a:t>
            </a:r>
          </a:p>
          <a:p>
            <a:r>
              <a:rPr lang="de-CH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Daten vor 2.5 Jahren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31480" y="1455536"/>
            <a:ext cx="2561960" cy="515287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ohne Marker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940152" y="1493445"/>
            <a:ext cx="2088232" cy="515287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mit Marker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46" y="2056863"/>
            <a:ext cx="2716715" cy="174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feld 22"/>
          <p:cNvSpPr txBox="1"/>
          <p:nvPr/>
        </p:nvSpPr>
        <p:spPr>
          <a:xfrm>
            <a:off x="107504" y="3129449"/>
            <a:ext cx="3393585" cy="995406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sz="2208" b="1" dirty="0">
                <a:solidFill>
                  <a:schemeClr val="accent1"/>
                </a:solidFill>
                <a:latin typeface="+mn-lt"/>
              </a:rPr>
              <a:t>Validierungstiere</a:t>
            </a:r>
          </a:p>
          <a:p>
            <a:r>
              <a:rPr lang="de-CH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ohne eigene oder </a:t>
            </a:r>
            <a:r>
              <a:rPr lang="de-CH" b="1" dirty="0" err="1">
                <a:solidFill>
                  <a:schemeClr val="accent5">
                    <a:lumMod val="10000"/>
                  </a:schemeClr>
                </a:solidFill>
                <a:latin typeface="+mn-lt"/>
              </a:rPr>
              <a:t>Nachkommenleistung</a:t>
            </a:r>
            <a:endParaRPr lang="de-CH" b="1" dirty="0">
              <a:solidFill>
                <a:schemeClr val="accent5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630904" y="3749568"/>
            <a:ext cx="972579" cy="515287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ZW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300192" y="3759780"/>
            <a:ext cx="1296144" cy="515287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sz="2688" b="1" dirty="0" err="1">
                <a:solidFill>
                  <a:schemeClr val="accent5">
                    <a:lumMod val="10000"/>
                  </a:schemeClr>
                </a:solidFill>
                <a:latin typeface="+mn-lt"/>
              </a:rPr>
              <a:t>goZW</a:t>
            </a:r>
            <a:endParaRPr lang="de-CH" sz="2688" b="1" dirty="0">
              <a:solidFill>
                <a:schemeClr val="accent5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07503" y="5220464"/>
            <a:ext cx="2924052" cy="655633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Heute mit viel Information für Validierungstiere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177892" y="5610473"/>
            <a:ext cx="3885558" cy="928938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ZW oder Leistung von </a:t>
            </a:r>
            <a:r>
              <a:rPr lang="de-CH" sz="2688" b="1" dirty="0">
                <a:solidFill>
                  <a:schemeClr val="accent1"/>
                </a:solidFill>
                <a:latin typeface="+mn-lt"/>
              </a:rPr>
              <a:t>Validierungstieren</a:t>
            </a:r>
          </a:p>
        </p:txBody>
      </p:sp>
      <p:cxnSp>
        <p:nvCxnSpPr>
          <p:cNvPr id="30" name="Gerade Verbindung mit Pfeil 29"/>
          <p:cNvCxnSpPr>
            <a:stCxn id="24" idx="2"/>
          </p:cNvCxnSpPr>
          <p:nvPr/>
        </p:nvCxnSpPr>
        <p:spPr bwMode="auto">
          <a:xfrm>
            <a:off x="4117194" y="4264851"/>
            <a:ext cx="455667" cy="1282155"/>
          </a:xfrm>
          <a:prstGeom prst="straightConnector1">
            <a:avLst/>
          </a:prstGeom>
          <a:noFill/>
          <a:ln w="76200" cap="sq" algn="ctr">
            <a:solidFill>
              <a:srgbClr val="C40075"/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32" name="Gerade Verbindung mit Pfeil 31"/>
          <p:cNvCxnSpPr/>
          <p:nvPr/>
        </p:nvCxnSpPr>
        <p:spPr bwMode="auto">
          <a:xfrm flipH="1">
            <a:off x="4828040" y="4442892"/>
            <a:ext cx="1760193" cy="1104133"/>
          </a:xfrm>
          <a:prstGeom prst="straightConnector1">
            <a:avLst/>
          </a:prstGeom>
          <a:noFill/>
          <a:ln w="76200" cap="sq" algn="ctr">
            <a:solidFill>
              <a:srgbClr val="C40075"/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sp>
        <p:nvSpPr>
          <p:cNvPr id="38" name="Textfeld 37"/>
          <p:cNvSpPr txBox="1"/>
          <p:nvPr/>
        </p:nvSpPr>
        <p:spPr>
          <a:xfrm>
            <a:off x="6314530" y="4535044"/>
            <a:ext cx="2487548" cy="781180"/>
          </a:xfrm>
          <a:prstGeom prst="rect">
            <a:avLst/>
          </a:prstGeom>
          <a:noFill/>
        </p:spPr>
        <p:txBody>
          <a:bodyPr wrap="none" lIns="100651" tIns="50326" rIns="100651" bIns="50326" rtlCol="0">
            <a:spAutoFit/>
          </a:bodyPr>
          <a:lstStyle/>
          <a:p>
            <a:r>
              <a:rPr lang="de-CH" sz="4416" b="1" dirty="0">
                <a:solidFill>
                  <a:srgbClr val="00863D"/>
                </a:solidFill>
                <a:latin typeface="+mn-lt"/>
              </a:rPr>
              <a:t>Genauer?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774672" y="2019928"/>
            <a:ext cx="2996184" cy="172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2904702" y="3242176"/>
            <a:ext cx="390144" cy="449580"/>
          </a:xfrm>
          <a:custGeom>
            <a:avLst/>
            <a:gdLst>
              <a:gd name="T0" fmla="*/ 0 w 960"/>
              <a:gd name="T1" fmla="*/ 480 h 960"/>
              <a:gd name="T2" fmla="*/ 480 w 960"/>
              <a:gd name="T3" fmla="*/ 0 h 960"/>
              <a:gd name="T4" fmla="*/ 480 w 960"/>
              <a:gd name="T5" fmla="*/ 0 h 960"/>
              <a:gd name="T6" fmla="*/ 480 w 960"/>
              <a:gd name="T7" fmla="*/ 0 h 960"/>
              <a:gd name="T8" fmla="*/ 960 w 960"/>
              <a:gd name="T9" fmla="*/ 480 h 960"/>
              <a:gd name="T10" fmla="*/ 960 w 960"/>
              <a:gd name="T11" fmla="*/ 480 h 960"/>
              <a:gd name="T12" fmla="*/ 960 w 960"/>
              <a:gd name="T13" fmla="*/ 480 h 960"/>
              <a:gd name="T14" fmla="*/ 480 w 960"/>
              <a:gd name="T15" fmla="*/ 960 h 960"/>
              <a:gd name="T16" fmla="*/ 480 w 960"/>
              <a:gd name="T17" fmla="*/ 960 h 960"/>
              <a:gd name="T18" fmla="*/ 480 w 960"/>
              <a:gd name="T19" fmla="*/ 960 h 960"/>
              <a:gd name="T20" fmla="*/ 0 w 960"/>
              <a:gd name="T21" fmla="*/ 480 h 960"/>
              <a:gd name="T22" fmla="*/ 0 w 960"/>
              <a:gd name="T23" fmla="*/ 48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0" h="960">
                <a:moveTo>
                  <a:pt x="0" y="480"/>
                </a:moveTo>
                <a:cubicBezTo>
                  <a:pt x="0" y="215"/>
                  <a:pt x="215" y="0"/>
                  <a:pt x="480" y="0"/>
                </a:cubicBezTo>
                <a:cubicBezTo>
                  <a:pt x="480" y="0"/>
                  <a:pt x="480" y="0"/>
                  <a:pt x="480" y="0"/>
                </a:cubicBezTo>
                <a:lnTo>
                  <a:pt x="480" y="0"/>
                </a:lnTo>
                <a:cubicBezTo>
                  <a:pt x="746" y="0"/>
                  <a:pt x="960" y="215"/>
                  <a:pt x="960" y="480"/>
                </a:cubicBezTo>
                <a:cubicBezTo>
                  <a:pt x="960" y="480"/>
                  <a:pt x="960" y="480"/>
                  <a:pt x="960" y="480"/>
                </a:cubicBezTo>
                <a:lnTo>
                  <a:pt x="960" y="480"/>
                </a:lnTo>
                <a:cubicBezTo>
                  <a:pt x="960" y="746"/>
                  <a:pt x="746" y="960"/>
                  <a:pt x="480" y="960"/>
                </a:cubicBezTo>
                <a:cubicBezTo>
                  <a:pt x="480" y="960"/>
                  <a:pt x="480" y="960"/>
                  <a:pt x="480" y="960"/>
                </a:cubicBezTo>
                <a:lnTo>
                  <a:pt x="480" y="960"/>
                </a:lnTo>
                <a:cubicBezTo>
                  <a:pt x="215" y="960"/>
                  <a:pt x="0" y="746"/>
                  <a:pt x="0" y="480"/>
                </a:cubicBezTo>
                <a:cubicBezTo>
                  <a:pt x="0" y="480"/>
                  <a:pt x="0" y="480"/>
                  <a:pt x="0" y="480"/>
                </a:cubicBezTo>
                <a:close/>
              </a:path>
            </a:pathLst>
          </a:custGeom>
          <a:solidFill>
            <a:srgbClr val="FF87CC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9" name="Freeform 6"/>
          <p:cNvSpPr>
            <a:spLocks noEditPoints="1"/>
          </p:cNvSpPr>
          <p:nvPr/>
        </p:nvSpPr>
        <p:spPr bwMode="auto">
          <a:xfrm>
            <a:off x="2898606" y="3234555"/>
            <a:ext cx="402336" cy="463296"/>
          </a:xfrm>
          <a:custGeom>
            <a:avLst/>
            <a:gdLst>
              <a:gd name="T0" fmla="*/ 11 w 992"/>
              <a:gd name="T1" fmla="*/ 398 h 992"/>
              <a:gd name="T2" fmla="*/ 40 w 992"/>
              <a:gd name="T3" fmla="*/ 302 h 992"/>
              <a:gd name="T4" fmla="*/ 145 w 992"/>
              <a:gd name="T5" fmla="*/ 147 h 992"/>
              <a:gd name="T6" fmla="*/ 221 w 992"/>
              <a:gd name="T7" fmla="*/ 84 h 992"/>
              <a:gd name="T8" fmla="*/ 395 w 992"/>
              <a:gd name="T9" fmla="*/ 11 h 992"/>
              <a:gd name="T10" fmla="*/ 498 w 992"/>
              <a:gd name="T11" fmla="*/ 1 h 992"/>
              <a:gd name="T12" fmla="*/ 688 w 992"/>
              <a:gd name="T13" fmla="*/ 39 h 992"/>
              <a:gd name="T14" fmla="*/ 776 w 992"/>
              <a:gd name="T15" fmla="*/ 86 h 992"/>
              <a:gd name="T16" fmla="*/ 907 w 992"/>
              <a:gd name="T17" fmla="*/ 218 h 992"/>
              <a:gd name="T18" fmla="*/ 954 w 992"/>
              <a:gd name="T19" fmla="*/ 305 h 992"/>
              <a:gd name="T20" fmla="*/ 992 w 992"/>
              <a:gd name="T21" fmla="*/ 495 h 992"/>
              <a:gd name="T22" fmla="*/ 982 w 992"/>
              <a:gd name="T23" fmla="*/ 598 h 992"/>
              <a:gd name="T24" fmla="*/ 909 w 992"/>
              <a:gd name="T25" fmla="*/ 773 h 992"/>
              <a:gd name="T26" fmla="*/ 847 w 992"/>
              <a:gd name="T27" fmla="*/ 849 h 992"/>
              <a:gd name="T28" fmla="*/ 691 w 992"/>
              <a:gd name="T29" fmla="*/ 953 h 992"/>
              <a:gd name="T30" fmla="*/ 595 w 992"/>
              <a:gd name="T31" fmla="*/ 982 h 992"/>
              <a:gd name="T32" fmla="*/ 398 w 992"/>
              <a:gd name="T33" fmla="*/ 982 h 992"/>
              <a:gd name="T34" fmla="*/ 302 w 992"/>
              <a:gd name="T35" fmla="*/ 953 h 992"/>
              <a:gd name="T36" fmla="*/ 147 w 992"/>
              <a:gd name="T37" fmla="*/ 849 h 992"/>
              <a:gd name="T38" fmla="*/ 84 w 992"/>
              <a:gd name="T39" fmla="*/ 773 h 992"/>
              <a:gd name="T40" fmla="*/ 11 w 992"/>
              <a:gd name="T41" fmla="*/ 598 h 992"/>
              <a:gd name="T42" fmla="*/ 42 w 992"/>
              <a:gd name="T43" fmla="*/ 592 h 992"/>
              <a:gd name="T44" fmla="*/ 69 w 992"/>
              <a:gd name="T45" fmla="*/ 676 h 992"/>
              <a:gd name="T46" fmla="*/ 170 w 992"/>
              <a:gd name="T47" fmla="*/ 826 h 992"/>
              <a:gd name="T48" fmla="*/ 236 w 992"/>
              <a:gd name="T49" fmla="*/ 880 h 992"/>
              <a:gd name="T50" fmla="*/ 404 w 992"/>
              <a:gd name="T51" fmla="*/ 951 h 992"/>
              <a:gd name="T52" fmla="*/ 495 w 992"/>
              <a:gd name="T53" fmla="*/ 961 h 992"/>
              <a:gd name="T54" fmla="*/ 679 w 992"/>
              <a:gd name="T55" fmla="*/ 923 h 992"/>
              <a:gd name="T56" fmla="*/ 755 w 992"/>
              <a:gd name="T57" fmla="*/ 882 h 992"/>
              <a:gd name="T58" fmla="*/ 882 w 992"/>
              <a:gd name="T59" fmla="*/ 755 h 992"/>
              <a:gd name="T60" fmla="*/ 923 w 992"/>
              <a:gd name="T61" fmla="*/ 679 h 992"/>
              <a:gd name="T62" fmla="*/ 961 w 992"/>
              <a:gd name="T63" fmla="*/ 495 h 992"/>
              <a:gd name="T64" fmla="*/ 951 w 992"/>
              <a:gd name="T65" fmla="*/ 404 h 992"/>
              <a:gd name="T66" fmla="*/ 880 w 992"/>
              <a:gd name="T67" fmla="*/ 236 h 992"/>
              <a:gd name="T68" fmla="*/ 826 w 992"/>
              <a:gd name="T69" fmla="*/ 170 h 992"/>
              <a:gd name="T70" fmla="*/ 676 w 992"/>
              <a:gd name="T71" fmla="*/ 69 h 992"/>
              <a:gd name="T72" fmla="*/ 592 w 992"/>
              <a:gd name="T73" fmla="*/ 42 h 992"/>
              <a:gd name="T74" fmla="*/ 401 w 992"/>
              <a:gd name="T75" fmla="*/ 42 h 992"/>
              <a:gd name="T76" fmla="*/ 317 w 992"/>
              <a:gd name="T77" fmla="*/ 69 h 992"/>
              <a:gd name="T78" fmla="*/ 168 w 992"/>
              <a:gd name="T79" fmla="*/ 170 h 992"/>
              <a:gd name="T80" fmla="*/ 113 w 992"/>
              <a:gd name="T81" fmla="*/ 236 h 992"/>
              <a:gd name="T82" fmla="*/ 42 w 992"/>
              <a:gd name="T83" fmla="*/ 404 h 992"/>
              <a:gd name="T84" fmla="*/ 32 w 992"/>
              <a:gd name="T85" fmla="*/ 495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92" h="992">
                <a:moveTo>
                  <a:pt x="1" y="498"/>
                </a:moveTo>
                <a:cubicBezTo>
                  <a:pt x="0" y="497"/>
                  <a:pt x="0" y="496"/>
                  <a:pt x="1" y="495"/>
                </a:cubicBezTo>
                <a:lnTo>
                  <a:pt x="11" y="398"/>
                </a:lnTo>
                <a:cubicBezTo>
                  <a:pt x="11" y="397"/>
                  <a:pt x="11" y="396"/>
                  <a:pt x="11" y="395"/>
                </a:cubicBezTo>
                <a:lnTo>
                  <a:pt x="39" y="305"/>
                </a:lnTo>
                <a:cubicBezTo>
                  <a:pt x="39" y="304"/>
                  <a:pt x="40" y="303"/>
                  <a:pt x="40" y="302"/>
                </a:cubicBezTo>
                <a:lnTo>
                  <a:pt x="84" y="221"/>
                </a:lnTo>
                <a:cubicBezTo>
                  <a:pt x="85" y="220"/>
                  <a:pt x="85" y="219"/>
                  <a:pt x="86" y="218"/>
                </a:cubicBezTo>
                <a:lnTo>
                  <a:pt x="145" y="147"/>
                </a:lnTo>
                <a:cubicBezTo>
                  <a:pt x="146" y="146"/>
                  <a:pt x="146" y="146"/>
                  <a:pt x="147" y="145"/>
                </a:cubicBezTo>
                <a:lnTo>
                  <a:pt x="218" y="86"/>
                </a:lnTo>
                <a:cubicBezTo>
                  <a:pt x="219" y="85"/>
                  <a:pt x="220" y="85"/>
                  <a:pt x="221" y="84"/>
                </a:cubicBezTo>
                <a:lnTo>
                  <a:pt x="302" y="40"/>
                </a:lnTo>
                <a:cubicBezTo>
                  <a:pt x="303" y="40"/>
                  <a:pt x="304" y="39"/>
                  <a:pt x="305" y="39"/>
                </a:cubicBezTo>
                <a:lnTo>
                  <a:pt x="395" y="11"/>
                </a:lnTo>
                <a:cubicBezTo>
                  <a:pt x="396" y="11"/>
                  <a:pt x="397" y="11"/>
                  <a:pt x="398" y="11"/>
                </a:cubicBezTo>
                <a:lnTo>
                  <a:pt x="495" y="1"/>
                </a:lnTo>
                <a:cubicBezTo>
                  <a:pt x="496" y="0"/>
                  <a:pt x="497" y="0"/>
                  <a:pt x="498" y="1"/>
                </a:cubicBezTo>
                <a:lnTo>
                  <a:pt x="595" y="11"/>
                </a:lnTo>
                <a:cubicBezTo>
                  <a:pt x="596" y="11"/>
                  <a:pt x="597" y="11"/>
                  <a:pt x="598" y="11"/>
                </a:cubicBezTo>
                <a:lnTo>
                  <a:pt x="688" y="39"/>
                </a:lnTo>
                <a:cubicBezTo>
                  <a:pt x="689" y="39"/>
                  <a:pt x="690" y="40"/>
                  <a:pt x="691" y="40"/>
                </a:cubicBezTo>
                <a:lnTo>
                  <a:pt x="773" y="84"/>
                </a:lnTo>
                <a:cubicBezTo>
                  <a:pt x="774" y="85"/>
                  <a:pt x="775" y="85"/>
                  <a:pt x="776" y="86"/>
                </a:cubicBezTo>
                <a:lnTo>
                  <a:pt x="847" y="145"/>
                </a:lnTo>
                <a:cubicBezTo>
                  <a:pt x="847" y="146"/>
                  <a:pt x="848" y="147"/>
                  <a:pt x="849" y="147"/>
                </a:cubicBezTo>
                <a:lnTo>
                  <a:pt x="907" y="218"/>
                </a:lnTo>
                <a:cubicBezTo>
                  <a:pt x="907" y="219"/>
                  <a:pt x="908" y="220"/>
                  <a:pt x="909" y="221"/>
                </a:cubicBezTo>
                <a:lnTo>
                  <a:pt x="953" y="302"/>
                </a:lnTo>
                <a:cubicBezTo>
                  <a:pt x="953" y="303"/>
                  <a:pt x="953" y="304"/>
                  <a:pt x="954" y="305"/>
                </a:cubicBezTo>
                <a:lnTo>
                  <a:pt x="982" y="395"/>
                </a:lnTo>
                <a:cubicBezTo>
                  <a:pt x="982" y="396"/>
                  <a:pt x="982" y="397"/>
                  <a:pt x="982" y="398"/>
                </a:cubicBezTo>
                <a:lnTo>
                  <a:pt x="992" y="495"/>
                </a:lnTo>
                <a:cubicBezTo>
                  <a:pt x="992" y="496"/>
                  <a:pt x="992" y="497"/>
                  <a:pt x="992" y="498"/>
                </a:cubicBezTo>
                <a:lnTo>
                  <a:pt x="982" y="595"/>
                </a:lnTo>
                <a:cubicBezTo>
                  <a:pt x="982" y="596"/>
                  <a:pt x="982" y="597"/>
                  <a:pt x="982" y="598"/>
                </a:cubicBezTo>
                <a:lnTo>
                  <a:pt x="954" y="688"/>
                </a:lnTo>
                <a:cubicBezTo>
                  <a:pt x="953" y="689"/>
                  <a:pt x="953" y="690"/>
                  <a:pt x="953" y="691"/>
                </a:cubicBezTo>
                <a:lnTo>
                  <a:pt x="909" y="773"/>
                </a:lnTo>
                <a:cubicBezTo>
                  <a:pt x="908" y="774"/>
                  <a:pt x="908" y="775"/>
                  <a:pt x="907" y="776"/>
                </a:cubicBezTo>
                <a:lnTo>
                  <a:pt x="849" y="847"/>
                </a:lnTo>
                <a:cubicBezTo>
                  <a:pt x="848" y="847"/>
                  <a:pt x="847" y="848"/>
                  <a:pt x="847" y="849"/>
                </a:cubicBezTo>
                <a:lnTo>
                  <a:pt x="776" y="907"/>
                </a:lnTo>
                <a:cubicBezTo>
                  <a:pt x="775" y="908"/>
                  <a:pt x="774" y="908"/>
                  <a:pt x="773" y="909"/>
                </a:cubicBezTo>
                <a:lnTo>
                  <a:pt x="691" y="953"/>
                </a:lnTo>
                <a:cubicBezTo>
                  <a:pt x="690" y="953"/>
                  <a:pt x="689" y="953"/>
                  <a:pt x="688" y="954"/>
                </a:cubicBezTo>
                <a:lnTo>
                  <a:pt x="598" y="982"/>
                </a:lnTo>
                <a:cubicBezTo>
                  <a:pt x="597" y="982"/>
                  <a:pt x="596" y="982"/>
                  <a:pt x="595" y="982"/>
                </a:cubicBezTo>
                <a:lnTo>
                  <a:pt x="498" y="992"/>
                </a:lnTo>
                <a:cubicBezTo>
                  <a:pt x="497" y="992"/>
                  <a:pt x="496" y="992"/>
                  <a:pt x="495" y="992"/>
                </a:cubicBezTo>
                <a:lnTo>
                  <a:pt x="398" y="982"/>
                </a:lnTo>
                <a:cubicBezTo>
                  <a:pt x="397" y="982"/>
                  <a:pt x="396" y="982"/>
                  <a:pt x="395" y="982"/>
                </a:cubicBezTo>
                <a:lnTo>
                  <a:pt x="305" y="954"/>
                </a:lnTo>
                <a:cubicBezTo>
                  <a:pt x="304" y="953"/>
                  <a:pt x="303" y="953"/>
                  <a:pt x="302" y="953"/>
                </a:cubicBezTo>
                <a:lnTo>
                  <a:pt x="221" y="909"/>
                </a:lnTo>
                <a:cubicBezTo>
                  <a:pt x="220" y="908"/>
                  <a:pt x="219" y="907"/>
                  <a:pt x="218" y="907"/>
                </a:cubicBezTo>
                <a:lnTo>
                  <a:pt x="147" y="849"/>
                </a:lnTo>
                <a:cubicBezTo>
                  <a:pt x="147" y="848"/>
                  <a:pt x="146" y="847"/>
                  <a:pt x="145" y="847"/>
                </a:cubicBezTo>
                <a:lnTo>
                  <a:pt x="86" y="776"/>
                </a:lnTo>
                <a:cubicBezTo>
                  <a:pt x="85" y="775"/>
                  <a:pt x="85" y="774"/>
                  <a:pt x="84" y="773"/>
                </a:cubicBezTo>
                <a:lnTo>
                  <a:pt x="40" y="691"/>
                </a:lnTo>
                <a:cubicBezTo>
                  <a:pt x="40" y="690"/>
                  <a:pt x="39" y="689"/>
                  <a:pt x="39" y="688"/>
                </a:cubicBezTo>
                <a:lnTo>
                  <a:pt x="11" y="598"/>
                </a:lnTo>
                <a:cubicBezTo>
                  <a:pt x="11" y="597"/>
                  <a:pt x="11" y="596"/>
                  <a:pt x="11" y="595"/>
                </a:cubicBezTo>
                <a:lnTo>
                  <a:pt x="1" y="498"/>
                </a:lnTo>
                <a:close/>
                <a:moveTo>
                  <a:pt x="42" y="592"/>
                </a:moveTo>
                <a:lnTo>
                  <a:pt x="42" y="589"/>
                </a:lnTo>
                <a:lnTo>
                  <a:pt x="70" y="679"/>
                </a:lnTo>
                <a:lnTo>
                  <a:pt x="69" y="676"/>
                </a:lnTo>
                <a:lnTo>
                  <a:pt x="113" y="758"/>
                </a:lnTo>
                <a:lnTo>
                  <a:pt x="111" y="755"/>
                </a:lnTo>
                <a:lnTo>
                  <a:pt x="170" y="826"/>
                </a:lnTo>
                <a:lnTo>
                  <a:pt x="168" y="824"/>
                </a:lnTo>
                <a:lnTo>
                  <a:pt x="239" y="882"/>
                </a:lnTo>
                <a:lnTo>
                  <a:pt x="236" y="880"/>
                </a:lnTo>
                <a:lnTo>
                  <a:pt x="317" y="924"/>
                </a:lnTo>
                <a:lnTo>
                  <a:pt x="314" y="923"/>
                </a:lnTo>
                <a:lnTo>
                  <a:pt x="404" y="951"/>
                </a:lnTo>
                <a:lnTo>
                  <a:pt x="401" y="951"/>
                </a:lnTo>
                <a:lnTo>
                  <a:pt x="498" y="961"/>
                </a:lnTo>
                <a:lnTo>
                  <a:pt x="495" y="961"/>
                </a:lnTo>
                <a:lnTo>
                  <a:pt x="592" y="951"/>
                </a:lnTo>
                <a:lnTo>
                  <a:pt x="589" y="951"/>
                </a:lnTo>
                <a:lnTo>
                  <a:pt x="679" y="923"/>
                </a:lnTo>
                <a:lnTo>
                  <a:pt x="676" y="924"/>
                </a:lnTo>
                <a:lnTo>
                  <a:pt x="758" y="880"/>
                </a:lnTo>
                <a:lnTo>
                  <a:pt x="755" y="882"/>
                </a:lnTo>
                <a:lnTo>
                  <a:pt x="826" y="824"/>
                </a:lnTo>
                <a:lnTo>
                  <a:pt x="824" y="826"/>
                </a:lnTo>
                <a:lnTo>
                  <a:pt x="882" y="755"/>
                </a:lnTo>
                <a:lnTo>
                  <a:pt x="880" y="758"/>
                </a:lnTo>
                <a:lnTo>
                  <a:pt x="924" y="676"/>
                </a:lnTo>
                <a:lnTo>
                  <a:pt x="923" y="679"/>
                </a:lnTo>
                <a:lnTo>
                  <a:pt x="951" y="589"/>
                </a:lnTo>
                <a:lnTo>
                  <a:pt x="951" y="592"/>
                </a:lnTo>
                <a:lnTo>
                  <a:pt x="961" y="495"/>
                </a:lnTo>
                <a:lnTo>
                  <a:pt x="961" y="498"/>
                </a:lnTo>
                <a:lnTo>
                  <a:pt x="951" y="401"/>
                </a:lnTo>
                <a:lnTo>
                  <a:pt x="951" y="404"/>
                </a:lnTo>
                <a:lnTo>
                  <a:pt x="923" y="314"/>
                </a:lnTo>
                <a:lnTo>
                  <a:pt x="924" y="317"/>
                </a:lnTo>
                <a:lnTo>
                  <a:pt x="880" y="236"/>
                </a:lnTo>
                <a:lnTo>
                  <a:pt x="882" y="239"/>
                </a:lnTo>
                <a:lnTo>
                  <a:pt x="824" y="168"/>
                </a:lnTo>
                <a:lnTo>
                  <a:pt x="826" y="170"/>
                </a:lnTo>
                <a:lnTo>
                  <a:pt x="755" y="111"/>
                </a:lnTo>
                <a:lnTo>
                  <a:pt x="758" y="113"/>
                </a:lnTo>
                <a:lnTo>
                  <a:pt x="676" y="69"/>
                </a:lnTo>
                <a:lnTo>
                  <a:pt x="679" y="70"/>
                </a:lnTo>
                <a:lnTo>
                  <a:pt x="589" y="42"/>
                </a:lnTo>
                <a:lnTo>
                  <a:pt x="592" y="42"/>
                </a:lnTo>
                <a:lnTo>
                  <a:pt x="495" y="32"/>
                </a:lnTo>
                <a:lnTo>
                  <a:pt x="498" y="32"/>
                </a:lnTo>
                <a:lnTo>
                  <a:pt x="401" y="42"/>
                </a:lnTo>
                <a:lnTo>
                  <a:pt x="404" y="42"/>
                </a:lnTo>
                <a:lnTo>
                  <a:pt x="314" y="70"/>
                </a:lnTo>
                <a:lnTo>
                  <a:pt x="317" y="69"/>
                </a:lnTo>
                <a:lnTo>
                  <a:pt x="236" y="113"/>
                </a:lnTo>
                <a:lnTo>
                  <a:pt x="239" y="111"/>
                </a:lnTo>
                <a:lnTo>
                  <a:pt x="168" y="170"/>
                </a:lnTo>
                <a:lnTo>
                  <a:pt x="170" y="168"/>
                </a:lnTo>
                <a:lnTo>
                  <a:pt x="111" y="239"/>
                </a:lnTo>
                <a:lnTo>
                  <a:pt x="113" y="236"/>
                </a:lnTo>
                <a:lnTo>
                  <a:pt x="69" y="317"/>
                </a:lnTo>
                <a:lnTo>
                  <a:pt x="70" y="314"/>
                </a:lnTo>
                <a:lnTo>
                  <a:pt x="42" y="404"/>
                </a:lnTo>
                <a:lnTo>
                  <a:pt x="42" y="401"/>
                </a:lnTo>
                <a:lnTo>
                  <a:pt x="32" y="498"/>
                </a:lnTo>
                <a:lnTo>
                  <a:pt x="32" y="495"/>
                </a:lnTo>
                <a:lnTo>
                  <a:pt x="42" y="59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3593550" y="3242176"/>
            <a:ext cx="390144" cy="449580"/>
          </a:xfrm>
          <a:custGeom>
            <a:avLst/>
            <a:gdLst>
              <a:gd name="T0" fmla="*/ 0 w 960"/>
              <a:gd name="T1" fmla="*/ 480 h 960"/>
              <a:gd name="T2" fmla="*/ 480 w 960"/>
              <a:gd name="T3" fmla="*/ 0 h 960"/>
              <a:gd name="T4" fmla="*/ 480 w 960"/>
              <a:gd name="T5" fmla="*/ 0 h 960"/>
              <a:gd name="T6" fmla="*/ 480 w 960"/>
              <a:gd name="T7" fmla="*/ 0 h 960"/>
              <a:gd name="T8" fmla="*/ 960 w 960"/>
              <a:gd name="T9" fmla="*/ 480 h 960"/>
              <a:gd name="T10" fmla="*/ 960 w 960"/>
              <a:gd name="T11" fmla="*/ 480 h 960"/>
              <a:gd name="T12" fmla="*/ 960 w 960"/>
              <a:gd name="T13" fmla="*/ 480 h 960"/>
              <a:gd name="T14" fmla="*/ 480 w 960"/>
              <a:gd name="T15" fmla="*/ 960 h 960"/>
              <a:gd name="T16" fmla="*/ 480 w 960"/>
              <a:gd name="T17" fmla="*/ 960 h 960"/>
              <a:gd name="T18" fmla="*/ 480 w 960"/>
              <a:gd name="T19" fmla="*/ 960 h 960"/>
              <a:gd name="T20" fmla="*/ 0 w 960"/>
              <a:gd name="T21" fmla="*/ 480 h 960"/>
              <a:gd name="T22" fmla="*/ 0 w 960"/>
              <a:gd name="T23" fmla="*/ 48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0" h="960">
                <a:moveTo>
                  <a:pt x="0" y="480"/>
                </a:moveTo>
                <a:cubicBezTo>
                  <a:pt x="0" y="215"/>
                  <a:pt x="215" y="0"/>
                  <a:pt x="480" y="0"/>
                </a:cubicBezTo>
                <a:cubicBezTo>
                  <a:pt x="480" y="0"/>
                  <a:pt x="480" y="0"/>
                  <a:pt x="480" y="0"/>
                </a:cubicBezTo>
                <a:lnTo>
                  <a:pt x="480" y="0"/>
                </a:lnTo>
                <a:cubicBezTo>
                  <a:pt x="746" y="0"/>
                  <a:pt x="960" y="215"/>
                  <a:pt x="960" y="480"/>
                </a:cubicBezTo>
                <a:cubicBezTo>
                  <a:pt x="960" y="480"/>
                  <a:pt x="960" y="480"/>
                  <a:pt x="960" y="480"/>
                </a:cubicBezTo>
                <a:lnTo>
                  <a:pt x="960" y="480"/>
                </a:lnTo>
                <a:cubicBezTo>
                  <a:pt x="960" y="746"/>
                  <a:pt x="746" y="960"/>
                  <a:pt x="480" y="960"/>
                </a:cubicBezTo>
                <a:cubicBezTo>
                  <a:pt x="480" y="960"/>
                  <a:pt x="480" y="960"/>
                  <a:pt x="480" y="960"/>
                </a:cubicBezTo>
                <a:lnTo>
                  <a:pt x="480" y="960"/>
                </a:lnTo>
                <a:cubicBezTo>
                  <a:pt x="215" y="960"/>
                  <a:pt x="0" y="746"/>
                  <a:pt x="0" y="480"/>
                </a:cubicBezTo>
                <a:cubicBezTo>
                  <a:pt x="0" y="480"/>
                  <a:pt x="0" y="480"/>
                  <a:pt x="0" y="480"/>
                </a:cubicBezTo>
                <a:close/>
              </a:path>
            </a:pathLst>
          </a:custGeom>
          <a:solidFill>
            <a:srgbClr val="FF87CC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3587454" y="3234555"/>
            <a:ext cx="402336" cy="463296"/>
          </a:xfrm>
          <a:custGeom>
            <a:avLst/>
            <a:gdLst>
              <a:gd name="T0" fmla="*/ 11 w 992"/>
              <a:gd name="T1" fmla="*/ 398 h 992"/>
              <a:gd name="T2" fmla="*/ 40 w 992"/>
              <a:gd name="T3" fmla="*/ 302 h 992"/>
              <a:gd name="T4" fmla="*/ 145 w 992"/>
              <a:gd name="T5" fmla="*/ 147 h 992"/>
              <a:gd name="T6" fmla="*/ 221 w 992"/>
              <a:gd name="T7" fmla="*/ 84 h 992"/>
              <a:gd name="T8" fmla="*/ 395 w 992"/>
              <a:gd name="T9" fmla="*/ 11 h 992"/>
              <a:gd name="T10" fmla="*/ 498 w 992"/>
              <a:gd name="T11" fmla="*/ 1 h 992"/>
              <a:gd name="T12" fmla="*/ 688 w 992"/>
              <a:gd name="T13" fmla="*/ 39 h 992"/>
              <a:gd name="T14" fmla="*/ 776 w 992"/>
              <a:gd name="T15" fmla="*/ 86 h 992"/>
              <a:gd name="T16" fmla="*/ 907 w 992"/>
              <a:gd name="T17" fmla="*/ 218 h 992"/>
              <a:gd name="T18" fmla="*/ 954 w 992"/>
              <a:gd name="T19" fmla="*/ 305 h 992"/>
              <a:gd name="T20" fmla="*/ 992 w 992"/>
              <a:gd name="T21" fmla="*/ 495 h 992"/>
              <a:gd name="T22" fmla="*/ 982 w 992"/>
              <a:gd name="T23" fmla="*/ 598 h 992"/>
              <a:gd name="T24" fmla="*/ 909 w 992"/>
              <a:gd name="T25" fmla="*/ 773 h 992"/>
              <a:gd name="T26" fmla="*/ 847 w 992"/>
              <a:gd name="T27" fmla="*/ 849 h 992"/>
              <a:gd name="T28" fmla="*/ 691 w 992"/>
              <a:gd name="T29" fmla="*/ 953 h 992"/>
              <a:gd name="T30" fmla="*/ 595 w 992"/>
              <a:gd name="T31" fmla="*/ 982 h 992"/>
              <a:gd name="T32" fmla="*/ 398 w 992"/>
              <a:gd name="T33" fmla="*/ 982 h 992"/>
              <a:gd name="T34" fmla="*/ 302 w 992"/>
              <a:gd name="T35" fmla="*/ 953 h 992"/>
              <a:gd name="T36" fmla="*/ 147 w 992"/>
              <a:gd name="T37" fmla="*/ 849 h 992"/>
              <a:gd name="T38" fmla="*/ 84 w 992"/>
              <a:gd name="T39" fmla="*/ 773 h 992"/>
              <a:gd name="T40" fmla="*/ 11 w 992"/>
              <a:gd name="T41" fmla="*/ 598 h 992"/>
              <a:gd name="T42" fmla="*/ 42 w 992"/>
              <a:gd name="T43" fmla="*/ 592 h 992"/>
              <a:gd name="T44" fmla="*/ 69 w 992"/>
              <a:gd name="T45" fmla="*/ 676 h 992"/>
              <a:gd name="T46" fmla="*/ 170 w 992"/>
              <a:gd name="T47" fmla="*/ 826 h 992"/>
              <a:gd name="T48" fmla="*/ 236 w 992"/>
              <a:gd name="T49" fmla="*/ 880 h 992"/>
              <a:gd name="T50" fmla="*/ 404 w 992"/>
              <a:gd name="T51" fmla="*/ 951 h 992"/>
              <a:gd name="T52" fmla="*/ 495 w 992"/>
              <a:gd name="T53" fmla="*/ 961 h 992"/>
              <a:gd name="T54" fmla="*/ 679 w 992"/>
              <a:gd name="T55" fmla="*/ 923 h 992"/>
              <a:gd name="T56" fmla="*/ 755 w 992"/>
              <a:gd name="T57" fmla="*/ 882 h 992"/>
              <a:gd name="T58" fmla="*/ 882 w 992"/>
              <a:gd name="T59" fmla="*/ 755 h 992"/>
              <a:gd name="T60" fmla="*/ 923 w 992"/>
              <a:gd name="T61" fmla="*/ 679 h 992"/>
              <a:gd name="T62" fmla="*/ 961 w 992"/>
              <a:gd name="T63" fmla="*/ 495 h 992"/>
              <a:gd name="T64" fmla="*/ 951 w 992"/>
              <a:gd name="T65" fmla="*/ 404 h 992"/>
              <a:gd name="T66" fmla="*/ 880 w 992"/>
              <a:gd name="T67" fmla="*/ 236 h 992"/>
              <a:gd name="T68" fmla="*/ 826 w 992"/>
              <a:gd name="T69" fmla="*/ 170 h 992"/>
              <a:gd name="T70" fmla="*/ 676 w 992"/>
              <a:gd name="T71" fmla="*/ 69 h 992"/>
              <a:gd name="T72" fmla="*/ 592 w 992"/>
              <a:gd name="T73" fmla="*/ 42 h 992"/>
              <a:gd name="T74" fmla="*/ 401 w 992"/>
              <a:gd name="T75" fmla="*/ 42 h 992"/>
              <a:gd name="T76" fmla="*/ 317 w 992"/>
              <a:gd name="T77" fmla="*/ 69 h 992"/>
              <a:gd name="T78" fmla="*/ 168 w 992"/>
              <a:gd name="T79" fmla="*/ 170 h 992"/>
              <a:gd name="T80" fmla="*/ 113 w 992"/>
              <a:gd name="T81" fmla="*/ 236 h 992"/>
              <a:gd name="T82" fmla="*/ 42 w 992"/>
              <a:gd name="T83" fmla="*/ 404 h 992"/>
              <a:gd name="T84" fmla="*/ 32 w 992"/>
              <a:gd name="T85" fmla="*/ 495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92" h="992">
                <a:moveTo>
                  <a:pt x="1" y="498"/>
                </a:moveTo>
                <a:cubicBezTo>
                  <a:pt x="0" y="497"/>
                  <a:pt x="0" y="496"/>
                  <a:pt x="1" y="495"/>
                </a:cubicBezTo>
                <a:lnTo>
                  <a:pt x="11" y="398"/>
                </a:lnTo>
                <a:cubicBezTo>
                  <a:pt x="11" y="397"/>
                  <a:pt x="11" y="396"/>
                  <a:pt x="11" y="395"/>
                </a:cubicBezTo>
                <a:lnTo>
                  <a:pt x="39" y="305"/>
                </a:lnTo>
                <a:cubicBezTo>
                  <a:pt x="39" y="304"/>
                  <a:pt x="40" y="303"/>
                  <a:pt x="40" y="302"/>
                </a:cubicBezTo>
                <a:lnTo>
                  <a:pt x="84" y="221"/>
                </a:lnTo>
                <a:cubicBezTo>
                  <a:pt x="85" y="220"/>
                  <a:pt x="85" y="219"/>
                  <a:pt x="86" y="218"/>
                </a:cubicBezTo>
                <a:lnTo>
                  <a:pt x="145" y="147"/>
                </a:lnTo>
                <a:cubicBezTo>
                  <a:pt x="146" y="146"/>
                  <a:pt x="146" y="146"/>
                  <a:pt x="147" y="145"/>
                </a:cubicBezTo>
                <a:lnTo>
                  <a:pt x="218" y="86"/>
                </a:lnTo>
                <a:cubicBezTo>
                  <a:pt x="219" y="85"/>
                  <a:pt x="220" y="85"/>
                  <a:pt x="221" y="84"/>
                </a:cubicBezTo>
                <a:lnTo>
                  <a:pt x="302" y="40"/>
                </a:lnTo>
                <a:cubicBezTo>
                  <a:pt x="303" y="40"/>
                  <a:pt x="304" y="39"/>
                  <a:pt x="305" y="39"/>
                </a:cubicBezTo>
                <a:lnTo>
                  <a:pt x="395" y="11"/>
                </a:lnTo>
                <a:cubicBezTo>
                  <a:pt x="396" y="11"/>
                  <a:pt x="397" y="11"/>
                  <a:pt x="398" y="11"/>
                </a:cubicBezTo>
                <a:lnTo>
                  <a:pt x="495" y="1"/>
                </a:lnTo>
                <a:cubicBezTo>
                  <a:pt x="496" y="0"/>
                  <a:pt x="497" y="0"/>
                  <a:pt x="498" y="1"/>
                </a:cubicBezTo>
                <a:lnTo>
                  <a:pt x="595" y="11"/>
                </a:lnTo>
                <a:cubicBezTo>
                  <a:pt x="596" y="11"/>
                  <a:pt x="597" y="11"/>
                  <a:pt x="598" y="11"/>
                </a:cubicBezTo>
                <a:lnTo>
                  <a:pt x="688" y="39"/>
                </a:lnTo>
                <a:cubicBezTo>
                  <a:pt x="689" y="39"/>
                  <a:pt x="690" y="40"/>
                  <a:pt x="691" y="40"/>
                </a:cubicBezTo>
                <a:lnTo>
                  <a:pt x="773" y="84"/>
                </a:lnTo>
                <a:cubicBezTo>
                  <a:pt x="774" y="85"/>
                  <a:pt x="775" y="85"/>
                  <a:pt x="776" y="86"/>
                </a:cubicBezTo>
                <a:lnTo>
                  <a:pt x="847" y="145"/>
                </a:lnTo>
                <a:cubicBezTo>
                  <a:pt x="847" y="146"/>
                  <a:pt x="848" y="147"/>
                  <a:pt x="849" y="147"/>
                </a:cubicBezTo>
                <a:lnTo>
                  <a:pt x="907" y="218"/>
                </a:lnTo>
                <a:cubicBezTo>
                  <a:pt x="907" y="219"/>
                  <a:pt x="908" y="220"/>
                  <a:pt x="909" y="221"/>
                </a:cubicBezTo>
                <a:lnTo>
                  <a:pt x="953" y="302"/>
                </a:lnTo>
                <a:cubicBezTo>
                  <a:pt x="953" y="303"/>
                  <a:pt x="953" y="304"/>
                  <a:pt x="954" y="305"/>
                </a:cubicBezTo>
                <a:lnTo>
                  <a:pt x="982" y="395"/>
                </a:lnTo>
                <a:cubicBezTo>
                  <a:pt x="982" y="396"/>
                  <a:pt x="982" y="397"/>
                  <a:pt x="982" y="398"/>
                </a:cubicBezTo>
                <a:lnTo>
                  <a:pt x="992" y="495"/>
                </a:lnTo>
                <a:cubicBezTo>
                  <a:pt x="992" y="496"/>
                  <a:pt x="992" y="497"/>
                  <a:pt x="992" y="498"/>
                </a:cubicBezTo>
                <a:lnTo>
                  <a:pt x="982" y="595"/>
                </a:lnTo>
                <a:cubicBezTo>
                  <a:pt x="982" y="596"/>
                  <a:pt x="982" y="597"/>
                  <a:pt x="982" y="598"/>
                </a:cubicBezTo>
                <a:lnTo>
                  <a:pt x="954" y="688"/>
                </a:lnTo>
                <a:cubicBezTo>
                  <a:pt x="953" y="689"/>
                  <a:pt x="953" y="690"/>
                  <a:pt x="953" y="691"/>
                </a:cubicBezTo>
                <a:lnTo>
                  <a:pt x="909" y="773"/>
                </a:lnTo>
                <a:cubicBezTo>
                  <a:pt x="908" y="774"/>
                  <a:pt x="908" y="775"/>
                  <a:pt x="907" y="776"/>
                </a:cubicBezTo>
                <a:lnTo>
                  <a:pt x="849" y="847"/>
                </a:lnTo>
                <a:cubicBezTo>
                  <a:pt x="848" y="847"/>
                  <a:pt x="847" y="848"/>
                  <a:pt x="847" y="849"/>
                </a:cubicBezTo>
                <a:lnTo>
                  <a:pt x="776" y="907"/>
                </a:lnTo>
                <a:cubicBezTo>
                  <a:pt x="775" y="908"/>
                  <a:pt x="774" y="908"/>
                  <a:pt x="773" y="909"/>
                </a:cubicBezTo>
                <a:lnTo>
                  <a:pt x="691" y="953"/>
                </a:lnTo>
                <a:cubicBezTo>
                  <a:pt x="690" y="953"/>
                  <a:pt x="689" y="953"/>
                  <a:pt x="688" y="954"/>
                </a:cubicBezTo>
                <a:lnTo>
                  <a:pt x="598" y="982"/>
                </a:lnTo>
                <a:cubicBezTo>
                  <a:pt x="597" y="982"/>
                  <a:pt x="596" y="982"/>
                  <a:pt x="595" y="982"/>
                </a:cubicBezTo>
                <a:lnTo>
                  <a:pt x="498" y="992"/>
                </a:lnTo>
                <a:cubicBezTo>
                  <a:pt x="497" y="992"/>
                  <a:pt x="496" y="992"/>
                  <a:pt x="495" y="992"/>
                </a:cubicBezTo>
                <a:lnTo>
                  <a:pt x="398" y="982"/>
                </a:lnTo>
                <a:cubicBezTo>
                  <a:pt x="397" y="982"/>
                  <a:pt x="396" y="982"/>
                  <a:pt x="395" y="982"/>
                </a:cubicBezTo>
                <a:lnTo>
                  <a:pt x="305" y="954"/>
                </a:lnTo>
                <a:cubicBezTo>
                  <a:pt x="304" y="953"/>
                  <a:pt x="303" y="953"/>
                  <a:pt x="302" y="953"/>
                </a:cubicBezTo>
                <a:lnTo>
                  <a:pt x="221" y="909"/>
                </a:lnTo>
                <a:cubicBezTo>
                  <a:pt x="220" y="908"/>
                  <a:pt x="219" y="907"/>
                  <a:pt x="218" y="907"/>
                </a:cubicBezTo>
                <a:lnTo>
                  <a:pt x="147" y="849"/>
                </a:lnTo>
                <a:cubicBezTo>
                  <a:pt x="147" y="848"/>
                  <a:pt x="146" y="847"/>
                  <a:pt x="145" y="847"/>
                </a:cubicBezTo>
                <a:lnTo>
                  <a:pt x="86" y="776"/>
                </a:lnTo>
                <a:cubicBezTo>
                  <a:pt x="85" y="775"/>
                  <a:pt x="85" y="774"/>
                  <a:pt x="84" y="773"/>
                </a:cubicBezTo>
                <a:lnTo>
                  <a:pt x="40" y="691"/>
                </a:lnTo>
                <a:cubicBezTo>
                  <a:pt x="40" y="690"/>
                  <a:pt x="39" y="689"/>
                  <a:pt x="39" y="688"/>
                </a:cubicBezTo>
                <a:lnTo>
                  <a:pt x="11" y="598"/>
                </a:lnTo>
                <a:cubicBezTo>
                  <a:pt x="11" y="597"/>
                  <a:pt x="11" y="596"/>
                  <a:pt x="11" y="595"/>
                </a:cubicBezTo>
                <a:lnTo>
                  <a:pt x="1" y="498"/>
                </a:lnTo>
                <a:close/>
                <a:moveTo>
                  <a:pt x="42" y="592"/>
                </a:moveTo>
                <a:lnTo>
                  <a:pt x="42" y="589"/>
                </a:lnTo>
                <a:lnTo>
                  <a:pt x="70" y="679"/>
                </a:lnTo>
                <a:lnTo>
                  <a:pt x="69" y="676"/>
                </a:lnTo>
                <a:lnTo>
                  <a:pt x="113" y="758"/>
                </a:lnTo>
                <a:lnTo>
                  <a:pt x="111" y="755"/>
                </a:lnTo>
                <a:lnTo>
                  <a:pt x="170" y="826"/>
                </a:lnTo>
                <a:lnTo>
                  <a:pt x="168" y="824"/>
                </a:lnTo>
                <a:lnTo>
                  <a:pt x="239" y="882"/>
                </a:lnTo>
                <a:lnTo>
                  <a:pt x="236" y="880"/>
                </a:lnTo>
                <a:lnTo>
                  <a:pt x="317" y="924"/>
                </a:lnTo>
                <a:lnTo>
                  <a:pt x="314" y="923"/>
                </a:lnTo>
                <a:lnTo>
                  <a:pt x="404" y="951"/>
                </a:lnTo>
                <a:lnTo>
                  <a:pt x="401" y="951"/>
                </a:lnTo>
                <a:lnTo>
                  <a:pt x="498" y="961"/>
                </a:lnTo>
                <a:lnTo>
                  <a:pt x="495" y="961"/>
                </a:lnTo>
                <a:lnTo>
                  <a:pt x="592" y="951"/>
                </a:lnTo>
                <a:lnTo>
                  <a:pt x="589" y="951"/>
                </a:lnTo>
                <a:lnTo>
                  <a:pt x="679" y="923"/>
                </a:lnTo>
                <a:lnTo>
                  <a:pt x="676" y="924"/>
                </a:lnTo>
                <a:lnTo>
                  <a:pt x="758" y="880"/>
                </a:lnTo>
                <a:lnTo>
                  <a:pt x="755" y="882"/>
                </a:lnTo>
                <a:lnTo>
                  <a:pt x="826" y="824"/>
                </a:lnTo>
                <a:lnTo>
                  <a:pt x="824" y="826"/>
                </a:lnTo>
                <a:lnTo>
                  <a:pt x="882" y="755"/>
                </a:lnTo>
                <a:lnTo>
                  <a:pt x="880" y="758"/>
                </a:lnTo>
                <a:lnTo>
                  <a:pt x="924" y="676"/>
                </a:lnTo>
                <a:lnTo>
                  <a:pt x="923" y="679"/>
                </a:lnTo>
                <a:lnTo>
                  <a:pt x="951" y="589"/>
                </a:lnTo>
                <a:lnTo>
                  <a:pt x="951" y="592"/>
                </a:lnTo>
                <a:lnTo>
                  <a:pt x="961" y="495"/>
                </a:lnTo>
                <a:lnTo>
                  <a:pt x="961" y="498"/>
                </a:lnTo>
                <a:lnTo>
                  <a:pt x="951" y="401"/>
                </a:lnTo>
                <a:lnTo>
                  <a:pt x="951" y="404"/>
                </a:lnTo>
                <a:lnTo>
                  <a:pt x="923" y="314"/>
                </a:lnTo>
                <a:lnTo>
                  <a:pt x="924" y="317"/>
                </a:lnTo>
                <a:lnTo>
                  <a:pt x="880" y="236"/>
                </a:lnTo>
                <a:lnTo>
                  <a:pt x="882" y="239"/>
                </a:lnTo>
                <a:lnTo>
                  <a:pt x="824" y="168"/>
                </a:lnTo>
                <a:lnTo>
                  <a:pt x="826" y="170"/>
                </a:lnTo>
                <a:lnTo>
                  <a:pt x="755" y="111"/>
                </a:lnTo>
                <a:lnTo>
                  <a:pt x="758" y="113"/>
                </a:lnTo>
                <a:lnTo>
                  <a:pt x="676" y="69"/>
                </a:lnTo>
                <a:lnTo>
                  <a:pt x="679" y="70"/>
                </a:lnTo>
                <a:lnTo>
                  <a:pt x="589" y="42"/>
                </a:lnTo>
                <a:lnTo>
                  <a:pt x="592" y="42"/>
                </a:lnTo>
                <a:lnTo>
                  <a:pt x="495" y="32"/>
                </a:lnTo>
                <a:lnTo>
                  <a:pt x="498" y="32"/>
                </a:lnTo>
                <a:lnTo>
                  <a:pt x="401" y="42"/>
                </a:lnTo>
                <a:lnTo>
                  <a:pt x="404" y="42"/>
                </a:lnTo>
                <a:lnTo>
                  <a:pt x="314" y="70"/>
                </a:lnTo>
                <a:lnTo>
                  <a:pt x="317" y="69"/>
                </a:lnTo>
                <a:lnTo>
                  <a:pt x="236" y="113"/>
                </a:lnTo>
                <a:lnTo>
                  <a:pt x="239" y="111"/>
                </a:lnTo>
                <a:lnTo>
                  <a:pt x="168" y="170"/>
                </a:lnTo>
                <a:lnTo>
                  <a:pt x="170" y="168"/>
                </a:lnTo>
                <a:lnTo>
                  <a:pt x="111" y="239"/>
                </a:lnTo>
                <a:lnTo>
                  <a:pt x="113" y="236"/>
                </a:lnTo>
                <a:lnTo>
                  <a:pt x="69" y="317"/>
                </a:lnTo>
                <a:lnTo>
                  <a:pt x="70" y="314"/>
                </a:lnTo>
                <a:lnTo>
                  <a:pt x="42" y="404"/>
                </a:lnTo>
                <a:lnTo>
                  <a:pt x="42" y="401"/>
                </a:lnTo>
                <a:lnTo>
                  <a:pt x="32" y="498"/>
                </a:lnTo>
                <a:lnTo>
                  <a:pt x="32" y="495"/>
                </a:lnTo>
                <a:lnTo>
                  <a:pt x="42" y="592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2221950" y="1983352"/>
            <a:ext cx="1216152" cy="577596"/>
          </a:xfrm>
          <a:custGeom>
            <a:avLst/>
            <a:gdLst>
              <a:gd name="T0" fmla="*/ 0 w 2992"/>
              <a:gd name="T1" fmla="*/ 616 h 1232"/>
              <a:gd name="T2" fmla="*/ 1496 w 2992"/>
              <a:gd name="T3" fmla="*/ 0 h 1232"/>
              <a:gd name="T4" fmla="*/ 1496 w 2992"/>
              <a:gd name="T5" fmla="*/ 0 h 1232"/>
              <a:gd name="T6" fmla="*/ 2992 w 2992"/>
              <a:gd name="T7" fmla="*/ 616 h 1232"/>
              <a:gd name="T8" fmla="*/ 2992 w 2992"/>
              <a:gd name="T9" fmla="*/ 616 h 1232"/>
              <a:gd name="T10" fmla="*/ 2992 w 2992"/>
              <a:gd name="T11" fmla="*/ 616 h 1232"/>
              <a:gd name="T12" fmla="*/ 1496 w 2992"/>
              <a:gd name="T13" fmla="*/ 1232 h 1232"/>
              <a:gd name="T14" fmla="*/ 1496 w 2992"/>
              <a:gd name="T15" fmla="*/ 1232 h 1232"/>
              <a:gd name="T16" fmla="*/ 1496 w 2992"/>
              <a:gd name="T17" fmla="*/ 1232 h 1232"/>
              <a:gd name="T18" fmla="*/ 0 w 2992"/>
              <a:gd name="T19" fmla="*/ 616 h 1232"/>
              <a:gd name="T20" fmla="*/ 0 w 2992"/>
              <a:gd name="T21" fmla="*/ 616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92" h="1232">
                <a:moveTo>
                  <a:pt x="0" y="616"/>
                </a:moveTo>
                <a:cubicBezTo>
                  <a:pt x="0" y="276"/>
                  <a:pt x="670" y="0"/>
                  <a:pt x="1496" y="0"/>
                </a:cubicBezTo>
                <a:lnTo>
                  <a:pt x="1496" y="0"/>
                </a:lnTo>
                <a:cubicBezTo>
                  <a:pt x="2323" y="0"/>
                  <a:pt x="2992" y="276"/>
                  <a:pt x="2992" y="616"/>
                </a:cubicBezTo>
                <a:cubicBezTo>
                  <a:pt x="2992" y="616"/>
                  <a:pt x="2992" y="616"/>
                  <a:pt x="2992" y="616"/>
                </a:cubicBezTo>
                <a:lnTo>
                  <a:pt x="2992" y="616"/>
                </a:lnTo>
                <a:cubicBezTo>
                  <a:pt x="2992" y="957"/>
                  <a:pt x="2323" y="1232"/>
                  <a:pt x="1496" y="1232"/>
                </a:cubicBezTo>
                <a:cubicBezTo>
                  <a:pt x="1496" y="1232"/>
                  <a:pt x="1496" y="1232"/>
                  <a:pt x="1496" y="1232"/>
                </a:cubicBezTo>
                <a:lnTo>
                  <a:pt x="1496" y="1232"/>
                </a:lnTo>
                <a:cubicBezTo>
                  <a:pt x="670" y="1232"/>
                  <a:pt x="0" y="957"/>
                  <a:pt x="0" y="616"/>
                </a:cubicBezTo>
                <a:cubicBezTo>
                  <a:pt x="0" y="616"/>
                  <a:pt x="0" y="616"/>
                  <a:pt x="0" y="616"/>
                </a:cubicBezTo>
                <a:close/>
              </a:path>
            </a:pathLst>
          </a:custGeom>
          <a:solidFill>
            <a:srgbClr val="C2D6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2215854" y="1975731"/>
            <a:ext cx="1228344" cy="592836"/>
          </a:xfrm>
          <a:custGeom>
            <a:avLst/>
            <a:gdLst>
              <a:gd name="T0" fmla="*/ 9 w 3025"/>
              <a:gd name="T1" fmla="*/ 567 h 1264"/>
              <a:gd name="T2" fmla="*/ 33 w 3025"/>
              <a:gd name="T3" fmla="*/ 500 h 1264"/>
              <a:gd name="T4" fmla="*/ 123 w 3025"/>
              <a:gd name="T5" fmla="*/ 382 h 1264"/>
              <a:gd name="T6" fmla="*/ 351 w 3025"/>
              <a:gd name="T7" fmla="*/ 226 h 1264"/>
              <a:gd name="T8" fmla="*/ 672 w 3025"/>
              <a:gd name="T9" fmla="*/ 106 h 1264"/>
              <a:gd name="T10" fmla="*/ 1065 w 3025"/>
              <a:gd name="T11" fmla="*/ 29 h 1264"/>
              <a:gd name="T12" fmla="*/ 1512 w 3025"/>
              <a:gd name="T13" fmla="*/ 0 h 1264"/>
              <a:gd name="T14" fmla="*/ 1959 w 3025"/>
              <a:gd name="T15" fmla="*/ 29 h 1264"/>
              <a:gd name="T16" fmla="*/ 2353 w 3025"/>
              <a:gd name="T17" fmla="*/ 106 h 1264"/>
              <a:gd name="T18" fmla="*/ 2674 w 3025"/>
              <a:gd name="T19" fmla="*/ 226 h 1264"/>
              <a:gd name="T20" fmla="*/ 2902 w 3025"/>
              <a:gd name="T21" fmla="*/ 380 h 1264"/>
              <a:gd name="T22" fmla="*/ 2955 w 3025"/>
              <a:gd name="T23" fmla="*/ 441 h 1264"/>
              <a:gd name="T24" fmla="*/ 3016 w 3025"/>
              <a:gd name="T25" fmla="*/ 564 h 1264"/>
              <a:gd name="T26" fmla="*/ 3024 w 3025"/>
              <a:gd name="T27" fmla="*/ 634 h 1264"/>
              <a:gd name="T28" fmla="*/ 2994 w 3025"/>
              <a:gd name="T29" fmla="*/ 762 h 1264"/>
              <a:gd name="T30" fmla="*/ 2953 w 3025"/>
              <a:gd name="T31" fmla="*/ 826 h 1264"/>
              <a:gd name="T32" fmla="*/ 2839 w 3025"/>
              <a:gd name="T33" fmla="*/ 939 h 1264"/>
              <a:gd name="T34" fmla="*/ 2577 w 3025"/>
              <a:gd name="T35" fmla="*/ 1083 h 1264"/>
              <a:gd name="T36" fmla="*/ 2229 w 3025"/>
              <a:gd name="T37" fmla="*/ 1190 h 1264"/>
              <a:gd name="T38" fmla="*/ 1816 w 3025"/>
              <a:gd name="T39" fmla="*/ 1252 h 1264"/>
              <a:gd name="T40" fmla="*/ 1359 w 3025"/>
              <a:gd name="T41" fmla="*/ 1261 h 1264"/>
              <a:gd name="T42" fmla="*/ 928 w 3025"/>
              <a:gd name="T43" fmla="*/ 1216 h 1264"/>
              <a:gd name="T44" fmla="*/ 556 w 3025"/>
              <a:gd name="T45" fmla="*/ 1124 h 1264"/>
              <a:gd name="T46" fmla="*/ 265 w 3025"/>
              <a:gd name="T47" fmla="*/ 992 h 1264"/>
              <a:gd name="T48" fmla="*/ 72 w 3025"/>
              <a:gd name="T49" fmla="*/ 826 h 1264"/>
              <a:gd name="T50" fmla="*/ 31 w 3025"/>
              <a:gd name="T51" fmla="*/ 762 h 1264"/>
              <a:gd name="T52" fmla="*/ 1 w 3025"/>
              <a:gd name="T53" fmla="*/ 634 h 1264"/>
              <a:gd name="T54" fmla="*/ 62 w 3025"/>
              <a:gd name="T55" fmla="*/ 751 h 1264"/>
              <a:gd name="T56" fmla="*/ 95 w 3025"/>
              <a:gd name="T57" fmla="*/ 805 h 1264"/>
              <a:gd name="T58" fmla="*/ 280 w 3025"/>
              <a:gd name="T59" fmla="*/ 963 h 1264"/>
              <a:gd name="T60" fmla="*/ 565 w 3025"/>
              <a:gd name="T61" fmla="*/ 1093 h 1264"/>
              <a:gd name="T62" fmla="*/ 933 w 3025"/>
              <a:gd name="T63" fmla="*/ 1185 h 1264"/>
              <a:gd name="T64" fmla="*/ 1360 w 3025"/>
              <a:gd name="T65" fmla="*/ 1229 h 1264"/>
              <a:gd name="T66" fmla="*/ 1813 w 3025"/>
              <a:gd name="T67" fmla="*/ 1221 h 1264"/>
              <a:gd name="T68" fmla="*/ 2222 w 3025"/>
              <a:gd name="T69" fmla="*/ 1159 h 1264"/>
              <a:gd name="T70" fmla="*/ 2564 w 3025"/>
              <a:gd name="T71" fmla="*/ 1054 h 1264"/>
              <a:gd name="T72" fmla="*/ 2818 w 3025"/>
              <a:gd name="T73" fmla="*/ 914 h 1264"/>
              <a:gd name="T74" fmla="*/ 2929 w 3025"/>
              <a:gd name="T75" fmla="*/ 805 h 1264"/>
              <a:gd name="T76" fmla="*/ 2963 w 3025"/>
              <a:gd name="T77" fmla="*/ 751 h 1264"/>
              <a:gd name="T78" fmla="*/ 2993 w 3025"/>
              <a:gd name="T79" fmla="*/ 630 h 1264"/>
              <a:gd name="T80" fmla="*/ 2985 w 3025"/>
              <a:gd name="T81" fmla="*/ 575 h 1264"/>
              <a:gd name="T82" fmla="*/ 2928 w 3025"/>
              <a:gd name="T83" fmla="*/ 458 h 1264"/>
              <a:gd name="T84" fmla="*/ 2881 w 3025"/>
              <a:gd name="T85" fmla="*/ 405 h 1264"/>
              <a:gd name="T86" fmla="*/ 2661 w 3025"/>
              <a:gd name="T87" fmla="*/ 255 h 1264"/>
              <a:gd name="T88" fmla="*/ 2346 w 3025"/>
              <a:gd name="T89" fmla="*/ 137 h 1264"/>
              <a:gd name="T90" fmla="*/ 1956 w 3025"/>
              <a:gd name="T91" fmla="*/ 60 h 1264"/>
              <a:gd name="T92" fmla="*/ 1513 w 3025"/>
              <a:gd name="T93" fmla="*/ 32 h 1264"/>
              <a:gd name="T94" fmla="*/ 1070 w 3025"/>
              <a:gd name="T95" fmla="*/ 60 h 1264"/>
              <a:gd name="T96" fmla="*/ 681 w 3025"/>
              <a:gd name="T97" fmla="*/ 137 h 1264"/>
              <a:gd name="T98" fmla="*/ 366 w 3025"/>
              <a:gd name="T99" fmla="*/ 254 h 1264"/>
              <a:gd name="T100" fmla="*/ 146 w 3025"/>
              <a:gd name="T101" fmla="*/ 403 h 1264"/>
              <a:gd name="T102" fmla="*/ 60 w 3025"/>
              <a:gd name="T103" fmla="*/ 517 h 1264"/>
              <a:gd name="T104" fmla="*/ 40 w 3025"/>
              <a:gd name="T105" fmla="*/ 571 h 1264"/>
              <a:gd name="T106" fmla="*/ 40 w 3025"/>
              <a:gd name="T107" fmla="*/ 693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25" h="1264">
                <a:moveTo>
                  <a:pt x="1" y="634"/>
                </a:moveTo>
                <a:cubicBezTo>
                  <a:pt x="0" y="633"/>
                  <a:pt x="0" y="632"/>
                  <a:pt x="1" y="630"/>
                </a:cubicBezTo>
                <a:lnTo>
                  <a:pt x="9" y="567"/>
                </a:lnTo>
                <a:cubicBezTo>
                  <a:pt x="9" y="566"/>
                  <a:pt x="9" y="565"/>
                  <a:pt x="9" y="564"/>
                </a:cubicBezTo>
                <a:lnTo>
                  <a:pt x="31" y="503"/>
                </a:lnTo>
                <a:cubicBezTo>
                  <a:pt x="32" y="502"/>
                  <a:pt x="32" y="501"/>
                  <a:pt x="33" y="500"/>
                </a:cubicBezTo>
                <a:lnTo>
                  <a:pt x="70" y="441"/>
                </a:lnTo>
                <a:cubicBezTo>
                  <a:pt x="70" y="440"/>
                  <a:pt x="71" y="439"/>
                  <a:pt x="72" y="439"/>
                </a:cubicBezTo>
                <a:lnTo>
                  <a:pt x="123" y="382"/>
                </a:lnTo>
                <a:lnTo>
                  <a:pt x="187" y="326"/>
                </a:lnTo>
                <a:lnTo>
                  <a:pt x="264" y="275"/>
                </a:lnTo>
                <a:lnTo>
                  <a:pt x="351" y="226"/>
                </a:lnTo>
                <a:lnTo>
                  <a:pt x="448" y="183"/>
                </a:lnTo>
                <a:lnTo>
                  <a:pt x="555" y="142"/>
                </a:lnTo>
                <a:lnTo>
                  <a:pt x="672" y="106"/>
                </a:lnTo>
                <a:lnTo>
                  <a:pt x="796" y="75"/>
                </a:lnTo>
                <a:lnTo>
                  <a:pt x="927" y="49"/>
                </a:lnTo>
                <a:lnTo>
                  <a:pt x="1065" y="29"/>
                </a:lnTo>
                <a:lnTo>
                  <a:pt x="1210" y="14"/>
                </a:lnTo>
                <a:lnTo>
                  <a:pt x="1358" y="4"/>
                </a:lnTo>
                <a:lnTo>
                  <a:pt x="1512" y="0"/>
                </a:lnTo>
                <a:lnTo>
                  <a:pt x="1666" y="3"/>
                </a:lnTo>
                <a:lnTo>
                  <a:pt x="1816" y="14"/>
                </a:lnTo>
                <a:lnTo>
                  <a:pt x="1959" y="29"/>
                </a:lnTo>
                <a:lnTo>
                  <a:pt x="2098" y="49"/>
                </a:lnTo>
                <a:lnTo>
                  <a:pt x="2229" y="75"/>
                </a:lnTo>
                <a:lnTo>
                  <a:pt x="2353" y="106"/>
                </a:lnTo>
                <a:lnTo>
                  <a:pt x="2469" y="142"/>
                </a:lnTo>
                <a:lnTo>
                  <a:pt x="2576" y="182"/>
                </a:lnTo>
                <a:lnTo>
                  <a:pt x="2674" y="226"/>
                </a:lnTo>
                <a:lnTo>
                  <a:pt x="2761" y="274"/>
                </a:lnTo>
                <a:lnTo>
                  <a:pt x="2837" y="325"/>
                </a:lnTo>
                <a:lnTo>
                  <a:pt x="2902" y="380"/>
                </a:lnTo>
                <a:cubicBezTo>
                  <a:pt x="2902" y="381"/>
                  <a:pt x="2903" y="381"/>
                  <a:pt x="2903" y="382"/>
                </a:cubicBezTo>
                <a:lnTo>
                  <a:pt x="2953" y="439"/>
                </a:lnTo>
                <a:cubicBezTo>
                  <a:pt x="2954" y="440"/>
                  <a:pt x="2955" y="440"/>
                  <a:pt x="2955" y="441"/>
                </a:cubicBezTo>
                <a:lnTo>
                  <a:pt x="2992" y="500"/>
                </a:lnTo>
                <a:cubicBezTo>
                  <a:pt x="2993" y="501"/>
                  <a:pt x="2993" y="502"/>
                  <a:pt x="2994" y="503"/>
                </a:cubicBezTo>
                <a:lnTo>
                  <a:pt x="3016" y="564"/>
                </a:lnTo>
                <a:cubicBezTo>
                  <a:pt x="3016" y="565"/>
                  <a:pt x="3016" y="566"/>
                  <a:pt x="3016" y="567"/>
                </a:cubicBezTo>
                <a:lnTo>
                  <a:pt x="3024" y="630"/>
                </a:lnTo>
                <a:cubicBezTo>
                  <a:pt x="3025" y="632"/>
                  <a:pt x="3025" y="633"/>
                  <a:pt x="3024" y="634"/>
                </a:cubicBezTo>
                <a:lnTo>
                  <a:pt x="3016" y="697"/>
                </a:lnTo>
                <a:cubicBezTo>
                  <a:pt x="3016" y="699"/>
                  <a:pt x="3016" y="700"/>
                  <a:pt x="3016" y="701"/>
                </a:cubicBezTo>
                <a:lnTo>
                  <a:pt x="2994" y="762"/>
                </a:lnTo>
                <a:cubicBezTo>
                  <a:pt x="2993" y="763"/>
                  <a:pt x="2993" y="764"/>
                  <a:pt x="2992" y="765"/>
                </a:cubicBezTo>
                <a:lnTo>
                  <a:pt x="2955" y="824"/>
                </a:lnTo>
                <a:cubicBezTo>
                  <a:pt x="2955" y="825"/>
                  <a:pt x="2954" y="825"/>
                  <a:pt x="2953" y="826"/>
                </a:cubicBezTo>
                <a:lnTo>
                  <a:pt x="2903" y="883"/>
                </a:lnTo>
                <a:cubicBezTo>
                  <a:pt x="2903" y="884"/>
                  <a:pt x="2902" y="884"/>
                  <a:pt x="2902" y="885"/>
                </a:cubicBezTo>
                <a:lnTo>
                  <a:pt x="2839" y="939"/>
                </a:lnTo>
                <a:lnTo>
                  <a:pt x="2762" y="991"/>
                </a:lnTo>
                <a:lnTo>
                  <a:pt x="2675" y="1039"/>
                </a:lnTo>
                <a:lnTo>
                  <a:pt x="2577" y="1083"/>
                </a:lnTo>
                <a:lnTo>
                  <a:pt x="2470" y="1123"/>
                </a:lnTo>
                <a:lnTo>
                  <a:pt x="2354" y="1159"/>
                </a:lnTo>
                <a:lnTo>
                  <a:pt x="2229" y="1190"/>
                </a:lnTo>
                <a:lnTo>
                  <a:pt x="2099" y="1216"/>
                </a:lnTo>
                <a:lnTo>
                  <a:pt x="1960" y="1236"/>
                </a:lnTo>
                <a:lnTo>
                  <a:pt x="1816" y="1252"/>
                </a:lnTo>
                <a:lnTo>
                  <a:pt x="1666" y="1261"/>
                </a:lnTo>
                <a:lnTo>
                  <a:pt x="1513" y="1264"/>
                </a:lnTo>
                <a:lnTo>
                  <a:pt x="1359" y="1261"/>
                </a:lnTo>
                <a:lnTo>
                  <a:pt x="1210" y="1252"/>
                </a:lnTo>
                <a:lnTo>
                  <a:pt x="1066" y="1236"/>
                </a:lnTo>
                <a:lnTo>
                  <a:pt x="928" y="1216"/>
                </a:lnTo>
                <a:lnTo>
                  <a:pt x="796" y="1190"/>
                </a:lnTo>
                <a:lnTo>
                  <a:pt x="673" y="1159"/>
                </a:lnTo>
                <a:lnTo>
                  <a:pt x="556" y="1124"/>
                </a:lnTo>
                <a:lnTo>
                  <a:pt x="449" y="1083"/>
                </a:lnTo>
                <a:lnTo>
                  <a:pt x="352" y="1039"/>
                </a:lnTo>
                <a:lnTo>
                  <a:pt x="265" y="992"/>
                </a:lnTo>
                <a:lnTo>
                  <a:pt x="188" y="940"/>
                </a:lnTo>
                <a:lnTo>
                  <a:pt x="124" y="885"/>
                </a:lnTo>
                <a:lnTo>
                  <a:pt x="72" y="826"/>
                </a:lnTo>
                <a:cubicBezTo>
                  <a:pt x="71" y="825"/>
                  <a:pt x="70" y="825"/>
                  <a:pt x="70" y="824"/>
                </a:cubicBezTo>
                <a:lnTo>
                  <a:pt x="33" y="765"/>
                </a:lnTo>
                <a:cubicBezTo>
                  <a:pt x="32" y="764"/>
                  <a:pt x="32" y="763"/>
                  <a:pt x="31" y="762"/>
                </a:cubicBezTo>
                <a:lnTo>
                  <a:pt x="9" y="701"/>
                </a:lnTo>
                <a:cubicBezTo>
                  <a:pt x="9" y="700"/>
                  <a:pt x="9" y="699"/>
                  <a:pt x="9" y="697"/>
                </a:cubicBezTo>
                <a:lnTo>
                  <a:pt x="1" y="634"/>
                </a:lnTo>
                <a:close/>
                <a:moveTo>
                  <a:pt x="40" y="693"/>
                </a:moveTo>
                <a:lnTo>
                  <a:pt x="40" y="690"/>
                </a:lnTo>
                <a:lnTo>
                  <a:pt x="62" y="751"/>
                </a:lnTo>
                <a:lnTo>
                  <a:pt x="60" y="748"/>
                </a:lnTo>
                <a:lnTo>
                  <a:pt x="97" y="807"/>
                </a:lnTo>
                <a:lnTo>
                  <a:pt x="95" y="805"/>
                </a:lnTo>
                <a:lnTo>
                  <a:pt x="145" y="860"/>
                </a:lnTo>
                <a:lnTo>
                  <a:pt x="206" y="913"/>
                </a:lnTo>
                <a:lnTo>
                  <a:pt x="280" y="963"/>
                </a:lnTo>
                <a:lnTo>
                  <a:pt x="365" y="1010"/>
                </a:lnTo>
                <a:lnTo>
                  <a:pt x="460" y="1053"/>
                </a:lnTo>
                <a:lnTo>
                  <a:pt x="565" y="1093"/>
                </a:lnTo>
                <a:lnTo>
                  <a:pt x="680" y="1128"/>
                </a:lnTo>
                <a:lnTo>
                  <a:pt x="803" y="1159"/>
                </a:lnTo>
                <a:lnTo>
                  <a:pt x="933" y="1185"/>
                </a:lnTo>
                <a:lnTo>
                  <a:pt x="1069" y="1205"/>
                </a:lnTo>
                <a:lnTo>
                  <a:pt x="1212" y="1220"/>
                </a:lnTo>
                <a:lnTo>
                  <a:pt x="1360" y="1229"/>
                </a:lnTo>
                <a:lnTo>
                  <a:pt x="1512" y="1232"/>
                </a:lnTo>
                <a:lnTo>
                  <a:pt x="1665" y="1229"/>
                </a:lnTo>
                <a:lnTo>
                  <a:pt x="1813" y="1221"/>
                </a:lnTo>
                <a:lnTo>
                  <a:pt x="1955" y="1205"/>
                </a:lnTo>
                <a:lnTo>
                  <a:pt x="2092" y="1185"/>
                </a:lnTo>
                <a:lnTo>
                  <a:pt x="2222" y="1159"/>
                </a:lnTo>
                <a:lnTo>
                  <a:pt x="2345" y="1128"/>
                </a:lnTo>
                <a:lnTo>
                  <a:pt x="2459" y="1093"/>
                </a:lnTo>
                <a:lnTo>
                  <a:pt x="2564" y="1054"/>
                </a:lnTo>
                <a:lnTo>
                  <a:pt x="2660" y="1010"/>
                </a:lnTo>
                <a:lnTo>
                  <a:pt x="2744" y="964"/>
                </a:lnTo>
                <a:lnTo>
                  <a:pt x="2818" y="914"/>
                </a:lnTo>
                <a:lnTo>
                  <a:pt x="2881" y="860"/>
                </a:lnTo>
                <a:lnTo>
                  <a:pt x="2879" y="862"/>
                </a:lnTo>
                <a:lnTo>
                  <a:pt x="2929" y="805"/>
                </a:lnTo>
                <a:lnTo>
                  <a:pt x="2928" y="807"/>
                </a:lnTo>
                <a:lnTo>
                  <a:pt x="2965" y="748"/>
                </a:lnTo>
                <a:lnTo>
                  <a:pt x="2963" y="751"/>
                </a:lnTo>
                <a:lnTo>
                  <a:pt x="2985" y="690"/>
                </a:lnTo>
                <a:lnTo>
                  <a:pt x="2985" y="693"/>
                </a:lnTo>
                <a:lnTo>
                  <a:pt x="2993" y="630"/>
                </a:lnTo>
                <a:lnTo>
                  <a:pt x="2993" y="634"/>
                </a:lnTo>
                <a:lnTo>
                  <a:pt x="2985" y="571"/>
                </a:lnTo>
                <a:lnTo>
                  <a:pt x="2985" y="575"/>
                </a:lnTo>
                <a:lnTo>
                  <a:pt x="2963" y="514"/>
                </a:lnTo>
                <a:lnTo>
                  <a:pt x="2965" y="517"/>
                </a:lnTo>
                <a:lnTo>
                  <a:pt x="2928" y="458"/>
                </a:lnTo>
                <a:lnTo>
                  <a:pt x="2929" y="460"/>
                </a:lnTo>
                <a:lnTo>
                  <a:pt x="2879" y="403"/>
                </a:lnTo>
                <a:lnTo>
                  <a:pt x="2881" y="405"/>
                </a:lnTo>
                <a:lnTo>
                  <a:pt x="2820" y="352"/>
                </a:lnTo>
                <a:lnTo>
                  <a:pt x="2746" y="302"/>
                </a:lnTo>
                <a:lnTo>
                  <a:pt x="2661" y="255"/>
                </a:lnTo>
                <a:lnTo>
                  <a:pt x="2565" y="212"/>
                </a:lnTo>
                <a:lnTo>
                  <a:pt x="2460" y="173"/>
                </a:lnTo>
                <a:lnTo>
                  <a:pt x="2346" y="137"/>
                </a:lnTo>
                <a:lnTo>
                  <a:pt x="2222" y="106"/>
                </a:lnTo>
                <a:lnTo>
                  <a:pt x="2093" y="80"/>
                </a:lnTo>
                <a:lnTo>
                  <a:pt x="1956" y="60"/>
                </a:lnTo>
                <a:lnTo>
                  <a:pt x="1813" y="45"/>
                </a:lnTo>
                <a:lnTo>
                  <a:pt x="1665" y="35"/>
                </a:lnTo>
                <a:lnTo>
                  <a:pt x="1513" y="32"/>
                </a:lnTo>
                <a:lnTo>
                  <a:pt x="1361" y="35"/>
                </a:lnTo>
                <a:lnTo>
                  <a:pt x="1213" y="45"/>
                </a:lnTo>
                <a:lnTo>
                  <a:pt x="1070" y="60"/>
                </a:lnTo>
                <a:lnTo>
                  <a:pt x="934" y="80"/>
                </a:lnTo>
                <a:lnTo>
                  <a:pt x="803" y="106"/>
                </a:lnTo>
                <a:lnTo>
                  <a:pt x="681" y="137"/>
                </a:lnTo>
                <a:lnTo>
                  <a:pt x="566" y="172"/>
                </a:lnTo>
                <a:lnTo>
                  <a:pt x="461" y="212"/>
                </a:lnTo>
                <a:lnTo>
                  <a:pt x="366" y="254"/>
                </a:lnTo>
                <a:lnTo>
                  <a:pt x="281" y="302"/>
                </a:lnTo>
                <a:lnTo>
                  <a:pt x="208" y="351"/>
                </a:lnTo>
                <a:lnTo>
                  <a:pt x="146" y="403"/>
                </a:lnTo>
                <a:lnTo>
                  <a:pt x="95" y="460"/>
                </a:lnTo>
                <a:lnTo>
                  <a:pt x="97" y="458"/>
                </a:lnTo>
                <a:lnTo>
                  <a:pt x="60" y="517"/>
                </a:lnTo>
                <a:lnTo>
                  <a:pt x="62" y="514"/>
                </a:lnTo>
                <a:lnTo>
                  <a:pt x="40" y="575"/>
                </a:lnTo>
                <a:lnTo>
                  <a:pt x="40" y="571"/>
                </a:lnTo>
                <a:lnTo>
                  <a:pt x="32" y="634"/>
                </a:lnTo>
                <a:lnTo>
                  <a:pt x="32" y="630"/>
                </a:lnTo>
                <a:lnTo>
                  <a:pt x="40" y="69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534370" y="2123560"/>
            <a:ext cx="771430" cy="3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824"/>
            <a:r>
              <a:rPr lang="de-DE" altLang="de-DE" sz="2208" b="1">
                <a:solidFill>
                  <a:srgbClr val="120634"/>
                </a:solidFill>
              </a:rPr>
              <a:t>Vater </a:t>
            </a:r>
            <a:endParaRPr lang="de-DE" altLang="de-DE" sz="1728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587454" y="1983352"/>
            <a:ext cx="1234440" cy="577596"/>
          </a:xfrm>
          <a:custGeom>
            <a:avLst/>
            <a:gdLst>
              <a:gd name="T0" fmla="*/ 0 w 3040"/>
              <a:gd name="T1" fmla="*/ 616 h 1232"/>
              <a:gd name="T2" fmla="*/ 1520 w 3040"/>
              <a:gd name="T3" fmla="*/ 0 h 1232"/>
              <a:gd name="T4" fmla="*/ 1520 w 3040"/>
              <a:gd name="T5" fmla="*/ 0 h 1232"/>
              <a:gd name="T6" fmla="*/ 3040 w 3040"/>
              <a:gd name="T7" fmla="*/ 616 h 1232"/>
              <a:gd name="T8" fmla="*/ 3040 w 3040"/>
              <a:gd name="T9" fmla="*/ 616 h 1232"/>
              <a:gd name="T10" fmla="*/ 3040 w 3040"/>
              <a:gd name="T11" fmla="*/ 616 h 1232"/>
              <a:gd name="T12" fmla="*/ 1520 w 3040"/>
              <a:gd name="T13" fmla="*/ 1232 h 1232"/>
              <a:gd name="T14" fmla="*/ 1520 w 3040"/>
              <a:gd name="T15" fmla="*/ 1232 h 1232"/>
              <a:gd name="T16" fmla="*/ 1520 w 3040"/>
              <a:gd name="T17" fmla="*/ 1232 h 1232"/>
              <a:gd name="T18" fmla="*/ 0 w 3040"/>
              <a:gd name="T19" fmla="*/ 616 h 1232"/>
              <a:gd name="T20" fmla="*/ 0 w 3040"/>
              <a:gd name="T21" fmla="*/ 616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40" h="1232">
                <a:moveTo>
                  <a:pt x="0" y="616"/>
                </a:moveTo>
                <a:cubicBezTo>
                  <a:pt x="0" y="276"/>
                  <a:pt x="681" y="0"/>
                  <a:pt x="1520" y="0"/>
                </a:cubicBezTo>
                <a:lnTo>
                  <a:pt x="1520" y="0"/>
                </a:lnTo>
                <a:cubicBezTo>
                  <a:pt x="2360" y="0"/>
                  <a:pt x="3040" y="276"/>
                  <a:pt x="3040" y="616"/>
                </a:cubicBezTo>
                <a:cubicBezTo>
                  <a:pt x="3040" y="616"/>
                  <a:pt x="3040" y="616"/>
                  <a:pt x="3040" y="616"/>
                </a:cubicBezTo>
                <a:lnTo>
                  <a:pt x="3040" y="616"/>
                </a:lnTo>
                <a:cubicBezTo>
                  <a:pt x="3040" y="957"/>
                  <a:pt x="2360" y="1232"/>
                  <a:pt x="1520" y="1232"/>
                </a:cubicBezTo>
                <a:cubicBezTo>
                  <a:pt x="1520" y="1232"/>
                  <a:pt x="1520" y="1232"/>
                  <a:pt x="1520" y="1232"/>
                </a:cubicBezTo>
                <a:lnTo>
                  <a:pt x="1520" y="1232"/>
                </a:lnTo>
                <a:cubicBezTo>
                  <a:pt x="681" y="1232"/>
                  <a:pt x="0" y="957"/>
                  <a:pt x="0" y="616"/>
                </a:cubicBezTo>
                <a:cubicBezTo>
                  <a:pt x="0" y="616"/>
                  <a:pt x="0" y="616"/>
                  <a:pt x="0" y="616"/>
                </a:cubicBezTo>
                <a:close/>
              </a:path>
            </a:pathLst>
          </a:custGeom>
          <a:solidFill>
            <a:srgbClr val="C2D6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7" name="Freeform 14"/>
          <p:cNvSpPr>
            <a:spLocks noEditPoints="1"/>
          </p:cNvSpPr>
          <p:nvPr/>
        </p:nvSpPr>
        <p:spPr bwMode="auto">
          <a:xfrm>
            <a:off x="3581358" y="1975731"/>
            <a:ext cx="1248156" cy="592836"/>
          </a:xfrm>
          <a:custGeom>
            <a:avLst/>
            <a:gdLst>
              <a:gd name="T0" fmla="*/ 9 w 3073"/>
              <a:gd name="T1" fmla="*/ 567 h 1264"/>
              <a:gd name="T2" fmla="*/ 34 w 3073"/>
              <a:gd name="T3" fmla="*/ 500 h 1264"/>
              <a:gd name="T4" fmla="*/ 125 w 3073"/>
              <a:gd name="T5" fmla="*/ 382 h 1264"/>
              <a:gd name="T6" fmla="*/ 356 w 3073"/>
              <a:gd name="T7" fmla="*/ 226 h 1264"/>
              <a:gd name="T8" fmla="*/ 682 w 3073"/>
              <a:gd name="T9" fmla="*/ 106 h 1264"/>
              <a:gd name="T10" fmla="*/ 1082 w 3073"/>
              <a:gd name="T11" fmla="*/ 29 h 1264"/>
              <a:gd name="T12" fmla="*/ 1536 w 3073"/>
              <a:gd name="T13" fmla="*/ 0 h 1264"/>
              <a:gd name="T14" fmla="*/ 1990 w 3073"/>
              <a:gd name="T15" fmla="*/ 29 h 1264"/>
              <a:gd name="T16" fmla="*/ 2390 w 3073"/>
              <a:gd name="T17" fmla="*/ 106 h 1264"/>
              <a:gd name="T18" fmla="*/ 2716 w 3073"/>
              <a:gd name="T19" fmla="*/ 226 h 1264"/>
              <a:gd name="T20" fmla="*/ 2948 w 3073"/>
              <a:gd name="T21" fmla="*/ 380 h 1264"/>
              <a:gd name="T22" fmla="*/ 3039 w 3073"/>
              <a:gd name="T23" fmla="*/ 500 h 1264"/>
              <a:gd name="T24" fmla="*/ 3064 w 3073"/>
              <a:gd name="T25" fmla="*/ 567 h 1264"/>
              <a:gd name="T26" fmla="*/ 3064 w 3073"/>
              <a:gd name="T27" fmla="*/ 697 h 1264"/>
              <a:gd name="T28" fmla="*/ 3039 w 3073"/>
              <a:gd name="T29" fmla="*/ 765 h 1264"/>
              <a:gd name="T30" fmla="*/ 2949 w 3073"/>
              <a:gd name="T31" fmla="*/ 883 h 1264"/>
              <a:gd name="T32" fmla="*/ 2717 w 3073"/>
              <a:gd name="T33" fmla="*/ 1039 h 1264"/>
              <a:gd name="T34" fmla="*/ 2391 w 3073"/>
              <a:gd name="T35" fmla="*/ 1159 h 1264"/>
              <a:gd name="T36" fmla="*/ 1991 w 3073"/>
              <a:gd name="T37" fmla="*/ 1236 h 1264"/>
              <a:gd name="T38" fmla="*/ 1537 w 3073"/>
              <a:gd name="T39" fmla="*/ 1264 h 1264"/>
              <a:gd name="T40" fmla="*/ 1083 w 3073"/>
              <a:gd name="T41" fmla="*/ 1236 h 1264"/>
              <a:gd name="T42" fmla="*/ 683 w 3073"/>
              <a:gd name="T43" fmla="*/ 1159 h 1264"/>
              <a:gd name="T44" fmla="*/ 357 w 3073"/>
              <a:gd name="T45" fmla="*/ 1039 h 1264"/>
              <a:gd name="T46" fmla="*/ 126 w 3073"/>
              <a:gd name="T47" fmla="*/ 885 h 1264"/>
              <a:gd name="T48" fmla="*/ 34 w 3073"/>
              <a:gd name="T49" fmla="*/ 765 h 1264"/>
              <a:gd name="T50" fmla="*/ 9 w 3073"/>
              <a:gd name="T51" fmla="*/ 697 h 1264"/>
              <a:gd name="T52" fmla="*/ 39 w 3073"/>
              <a:gd name="T53" fmla="*/ 690 h 1264"/>
              <a:gd name="T54" fmla="*/ 98 w 3073"/>
              <a:gd name="T55" fmla="*/ 807 h 1264"/>
              <a:gd name="T56" fmla="*/ 209 w 3073"/>
              <a:gd name="T57" fmla="*/ 913 h 1264"/>
              <a:gd name="T58" fmla="*/ 467 w 3073"/>
              <a:gd name="T59" fmla="*/ 1053 h 1264"/>
              <a:gd name="T60" fmla="*/ 816 w 3073"/>
              <a:gd name="T61" fmla="*/ 1159 h 1264"/>
              <a:gd name="T62" fmla="*/ 1231 w 3073"/>
              <a:gd name="T63" fmla="*/ 1220 h 1264"/>
              <a:gd name="T64" fmla="*/ 1691 w 3073"/>
              <a:gd name="T65" fmla="*/ 1229 h 1264"/>
              <a:gd name="T66" fmla="*/ 2125 w 3073"/>
              <a:gd name="T67" fmla="*/ 1185 h 1264"/>
              <a:gd name="T68" fmla="*/ 2498 w 3073"/>
              <a:gd name="T69" fmla="*/ 1093 h 1264"/>
              <a:gd name="T70" fmla="*/ 2789 w 3073"/>
              <a:gd name="T71" fmla="*/ 964 h 1264"/>
              <a:gd name="T72" fmla="*/ 2977 w 3073"/>
              <a:gd name="T73" fmla="*/ 805 h 1264"/>
              <a:gd name="T74" fmla="*/ 3010 w 3073"/>
              <a:gd name="T75" fmla="*/ 751 h 1264"/>
              <a:gd name="T76" fmla="*/ 3041 w 3073"/>
              <a:gd name="T77" fmla="*/ 630 h 1264"/>
              <a:gd name="T78" fmla="*/ 3033 w 3073"/>
              <a:gd name="T79" fmla="*/ 575 h 1264"/>
              <a:gd name="T80" fmla="*/ 2975 w 3073"/>
              <a:gd name="T81" fmla="*/ 458 h 1264"/>
              <a:gd name="T82" fmla="*/ 2865 w 3073"/>
              <a:gd name="T83" fmla="*/ 352 h 1264"/>
              <a:gd name="T84" fmla="*/ 2606 w 3073"/>
              <a:gd name="T85" fmla="*/ 212 h 1264"/>
              <a:gd name="T86" fmla="*/ 2258 w 3073"/>
              <a:gd name="T87" fmla="*/ 106 h 1264"/>
              <a:gd name="T88" fmla="*/ 1841 w 3073"/>
              <a:gd name="T89" fmla="*/ 45 h 1264"/>
              <a:gd name="T90" fmla="*/ 1383 w 3073"/>
              <a:gd name="T91" fmla="*/ 35 h 1264"/>
              <a:gd name="T92" fmla="*/ 949 w 3073"/>
              <a:gd name="T93" fmla="*/ 80 h 1264"/>
              <a:gd name="T94" fmla="*/ 575 w 3073"/>
              <a:gd name="T95" fmla="*/ 172 h 1264"/>
              <a:gd name="T96" fmla="*/ 285 w 3073"/>
              <a:gd name="T97" fmla="*/ 302 h 1264"/>
              <a:gd name="T98" fmla="*/ 96 w 3073"/>
              <a:gd name="T99" fmla="*/ 460 h 1264"/>
              <a:gd name="T100" fmla="*/ 62 w 3073"/>
              <a:gd name="T101" fmla="*/ 514 h 1264"/>
              <a:gd name="T102" fmla="*/ 32 w 3073"/>
              <a:gd name="T103" fmla="*/ 634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73" h="1264">
                <a:moveTo>
                  <a:pt x="1" y="634"/>
                </a:moveTo>
                <a:cubicBezTo>
                  <a:pt x="0" y="633"/>
                  <a:pt x="0" y="632"/>
                  <a:pt x="1" y="630"/>
                </a:cubicBezTo>
                <a:lnTo>
                  <a:pt x="9" y="567"/>
                </a:lnTo>
                <a:cubicBezTo>
                  <a:pt x="9" y="566"/>
                  <a:pt x="9" y="565"/>
                  <a:pt x="9" y="564"/>
                </a:cubicBezTo>
                <a:lnTo>
                  <a:pt x="32" y="503"/>
                </a:lnTo>
                <a:cubicBezTo>
                  <a:pt x="33" y="502"/>
                  <a:pt x="33" y="501"/>
                  <a:pt x="34" y="500"/>
                </a:cubicBezTo>
                <a:lnTo>
                  <a:pt x="71" y="441"/>
                </a:lnTo>
                <a:cubicBezTo>
                  <a:pt x="71" y="440"/>
                  <a:pt x="72" y="439"/>
                  <a:pt x="73" y="439"/>
                </a:cubicBezTo>
                <a:lnTo>
                  <a:pt x="125" y="382"/>
                </a:lnTo>
                <a:lnTo>
                  <a:pt x="190" y="326"/>
                </a:lnTo>
                <a:lnTo>
                  <a:pt x="268" y="275"/>
                </a:lnTo>
                <a:lnTo>
                  <a:pt x="356" y="226"/>
                </a:lnTo>
                <a:lnTo>
                  <a:pt x="455" y="183"/>
                </a:lnTo>
                <a:lnTo>
                  <a:pt x="564" y="142"/>
                </a:lnTo>
                <a:lnTo>
                  <a:pt x="682" y="106"/>
                </a:lnTo>
                <a:lnTo>
                  <a:pt x="809" y="75"/>
                </a:lnTo>
                <a:lnTo>
                  <a:pt x="942" y="49"/>
                </a:lnTo>
                <a:lnTo>
                  <a:pt x="1082" y="29"/>
                </a:lnTo>
                <a:lnTo>
                  <a:pt x="1229" y="14"/>
                </a:lnTo>
                <a:lnTo>
                  <a:pt x="1380" y="4"/>
                </a:lnTo>
                <a:lnTo>
                  <a:pt x="1536" y="0"/>
                </a:lnTo>
                <a:lnTo>
                  <a:pt x="1692" y="3"/>
                </a:lnTo>
                <a:lnTo>
                  <a:pt x="1844" y="14"/>
                </a:lnTo>
                <a:lnTo>
                  <a:pt x="1990" y="29"/>
                </a:lnTo>
                <a:lnTo>
                  <a:pt x="2131" y="49"/>
                </a:lnTo>
                <a:lnTo>
                  <a:pt x="2265" y="75"/>
                </a:lnTo>
                <a:lnTo>
                  <a:pt x="2390" y="106"/>
                </a:lnTo>
                <a:lnTo>
                  <a:pt x="2508" y="142"/>
                </a:lnTo>
                <a:lnTo>
                  <a:pt x="2617" y="182"/>
                </a:lnTo>
                <a:lnTo>
                  <a:pt x="2716" y="226"/>
                </a:lnTo>
                <a:lnTo>
                  <a:pt x="2805" y="274"/>
                </a:lnTo>
                <a:lnTo>
                  <a:pt x="2882" y="325"/>
                </a:lnTo>
                <a:lnTo>
                  <a:pt x="2948" y="380"/>
                </a:lnTo>
                <a:lnTo>
                  <a:pt x="3000" y="439"/>
                </a:lnTo>
                <a:cubicBezTo>
                  <a:pt x="3001" y="439"/>
                  <a:pt x="3002" y="440"/>
                  <a:pt x="3002" y="441"/>
                </a:cubicBezTo>
                <a:lnTo>
                  <a:pt x="3039" y="500"/>
                </a:lnTo>
                <a:cubicBezTo>
                  <a:pt x="3040" y="501"/>
                  <a:pt x="3040" y="502"/>
                  <a:pt x="3040" y="503"/>
                </a:cubicBezTo>
                <a:lnTo>
                  <a:pt x="3063" y="564"/>
                </a:lnTo>
                <a:cubicBezTo>
                  <a:pt x="3064" y="565"/>
                  <a:pt x="3064" y="566"/>
                  <a:pt x="3064" y="567"/>
                </a:cubicBezTo>
                <a:lnTo>
                  <a:pt x="3072" y="630"/>
                </a:lnTo>
                <a:cubicBezTo>
                  <a:pt x="3073" y="632"/>
                  <a:pt x="3073" y="633"/>
                  <a:pt x="3072" y="634"/>
                </a:cubicBezTo>
                <a:lnTo>
                  <a:pt x="3064" y="697"/>
                </a:lnTo>
                <a:cubicBezTo>
                  <a:pt x="3064" y="699"/>
                  <a:pt x="3064" y="700"/>
                  <a:pt x="3063" y="701"/>
                </a:cubicBezTo>
                <a:lnTo>
                  <a:pt x="3040" y="762"/>
                </a:lnTo>
                <a:cubicBezTo>
                  <a:pt x="3040" y="763"/>
                  <a:pt x="3040" y="764"/>
                  <a:pt x="3039" y="765"/>
                </a:cubicBezTo>
                <a:lnTo>
                  <a:pt x="3002" y="824"/>
                </a:lnTo>
                <a:cubicBezTo>
                  <a:pt x="3002" y="825"/>
                  <a:pt x="3001" y="825"/>
                  <a:pt x="3000" y="826"/>
                </a:cubicBezTo>
                <a:lnTo>
                  <a:pt x="2949" y="883"/>
                </a:lnTo>
                <a:lnTo>
                  <a:pt x="2884" y="939"/>
                </a:lnTo>
                <a:lnTo>
                  <a:pt x="2806" y="991"/>
                </a:lnTo>
                <a:lnTo>
                  <a:pt x="2717" y="1039"/>
                </a:lnTo>
                <a:lnTo>
                  <a:pt x="2618" y="1083"/>
                </a:lnTo>
                <a:lnTo>
                  <a:pt x="2509" y="1123"/>
                </a:lnTo>
                <a:lnTo>
                  <a:pt x="2391" y="1159"/>
                </a:lnTo>
                <a:lnTo>
                  <a:pt x="2265" y="1190"/>
                </a:lnTo>
                <a:lnTo>
                  <a:pt x="2132" y="1216"/>
                </a:lnTo>
                <a:lnTo>
                  <a:pt x="1991" y="1236"/>
                </a:lnTo>
                <a:lnTo>
                  <a:pt x="1844" y="1252"/>
                </a:lnTo>
                <a:lnTo>
                  <a:pt x="1692" y="1261"/>
                </a:lnTo>
                <a:lnTo>
                  <a:pt x="1537" y="1264"/>
                </a:lnTo>
                <a:lnTo>
                  <a:pt x="1381" y="1261"/>
                </a:lnTo>
                <a:lnTo>
                  <a:pt x="1230" y="1252"/>
                </a:lnTo>
                <a:lnTo>
                  <a:pt x="1083" y="1236"/>
                </a:lnTo>
                <a:lnTo>
                  <a:pt x="943" y="1216"/>
                </a:lnTo>
                <a:lnTo>
                  <a:pt x="809" y="1190"/>
                </a:lnTo>
                <a:lnTo>
                  <a:pt x="683" y="1159"/>
                </a:lnTo>
                <a:lnTo>
                  <a:pt x="565" y="1124"/>
                </a:lnTo>
                <a:lnTo>
                  <a:pt x="456" y="1083"/>
                </a:lnTo>
                <a:lnTo>
                  <a:pt x="357" y="1039"/>
                </a:lnTo>
                <a:lnTo>
                  <a:pt x="269" y="992"/>
                </a:lnTo>
                <a:lnTo>
                  <a:pt x="192" y="940"/>
                </a:lnTo>
                <a:lnTo>
                  <a:pt x="126" y="885"/>
                </a:lnTo>
                <a:lnTo>
                  <a:pt x="73" y="826"/>
                </a:lnTo>
                <a:cubicBezTo>
                  <a:pt x="72" y="826"/>
                  <a:pt x="71" y="825"/>
                  <a:pt x="71" y="824"/>
                </a:cubicBezTo>
                <a:lnTo>
                  <a:pt x="34" y="765"/>
                </a:lnTo>
                <a:cubicBezTo>
                  <a:pt x="33" y="764"/>
                  <a:pt x="33" y="763"/>
                  <a:pt x="32" y="762"/>
                </a:cubicBezTo>
                <a:lnTo>
                  <a:pt x="9" y="701"/>
                </a:lnTo>
                <a:cubicBezTo>
                  <a:pt x="9" y="700"/>
                  <a:pt x="9" y="699"/>
                  <a:pt x="9" y="697"/>
                </a:cubicBezTo>
                <a:lnTo>
                  <a:pt x="1" y="634"/>
                </a:lnTo>
                <a:close/>
                <a:moveTo>
                  <a:pt x="40" y="693"/>
                </a:moveTo>
                <a:lnTo>
                  <a:pt x="39" y="690"/>
                </a:lnTo>
                <a:lnTo>
                  <a:pt x="62" y="751"/>
                </a:lnTo>
                <a:lnTo>
                  <a:pt x="61" y="748"/>
                </a:lnTo>
                <a:lnTo>
                  <a:pt x="98" y="807"/>
                </a:lnTo>
                <a:lnTo>
                  <a:pt x="96" y="805"/>
                </a:lnTo>
                <a:lnTo>
                  <a:pt x="147" y="860"/>
                </a:lnTo>
                <a:lnTo>
                  <a:pt x="209" y="913"/>
                </a:lnTo>
                <a:lnTo>
                  <a:pt x="284" y="963"/>
                </a:lnTo>
                <a:lnTo>
                  <a:pt x="370" y="1010"/>
                </a:lnTo>
                <a:lnTo>
                  <a:pt x="467" y="1053"/>
                </a:lnTo>
                <a:lnTo>
                  <a:pt x="574" y="1093"/>
                </a:lnTo>
                <a:lnTo>
                  <a:pt x="690" y="1128"/>
                </a:lnTo>
                <a:lnTo>
                  <a:pt x="816" y="1159"/>
                </a:lnTo>
                <a:lnTo>
                  <a:pt x="948" y="1185"/>
                </a:lnTo>
                <a:lnTo>
                  <a:pt x="1086" y="1205"/>
                </a:lnTo>
                <a:lnTo>
                  <a:pt x="1231" y="1220"/>
                </a:lnTo>
                <a:lnTo>
                  <a:pt x="1382" y="1229"/>
                </a:lnTo>
                <a:lnTo>
                  <a:pt x="1536" y="1232"/>
                </a:lnTo>
                <a:lnTo>
                  <a:pt x="1691" y="1229"/>
                </a:lnTo>
                <a:lnTo>
                  <a:pt x="1841" y="1221"/>
                </a:lnTo>
                <a:lnTo>
                  <a:pt x="1986" y="1205"/>
                </a:lnTo>
                <a:lnTo>
                  <a:pt x="2125" y="1185"/>
                </a:lnTo>
                <a:lnTo>
                  <a:pt x="2258" y="1159"/>
                </a:lnTo>
                <a:lnTo>
                  <a:pt x="2382" y="1128"/>
                </a:lnTo>
                <a:lnTo>
                  <a:pt x="2498" y="1093"/>
                </a:lnTo>
                <a:lnTo>
                  <a:pt x="2605" y="1054"/>
                </a:lnTo>
                <a:lnTo>
                  <a:pt x="2702" y="1010"/>
                </a:lnTo>
                <a:lnTo>
                  <a:pt x="2789" y="964"/>
                </a:lnTo>
                <a:lnTo>
                  <a:pt x="2863" y="914"/>
                </a:lnTo>
                <a:lnTo>
                  <a:pt x="2926" y="862"/>
                </a:lnTo>
                <a:lnTo>
                  <a:pt x="2977" y="805"/>
                </a:lnTo>
                <a:lnTo>
                  <a:pt x="2975" y="807"/>
                </a:lnTo>
                <a:lnTo>
                  <a:pt x="3012" y="748"/>
                </a:lnTo>
                <a:lnTo>
                  <a:pt x="3010" y="751"/>
                </a:lnTo>
                <a:lnTo>
                  <a:pt x="3033" y="690"/>
                </a:lnTo>
                <a:lnTo>
                  <a:pt x="3033" y="693"/>
                </a:lnTo>
                <a:lnTo>
                  <a:pt x="3041" y="630"/>
                </a:lnTo>
                <a:lnTo>
                  <a:pt x="3041" y="634"/>
                </a:lnTo>
                <a:lnTo>
                  <a:pt x="3033" y="571"/>
                </a:lnTo>
                <a:lnTo>
                  <a:pt x="3033" y="575"/>
                </a:lnTo>
                <a:lnTo>
                  <a:pt x="3010" y="514"/>
                </a:lnTo>
                <a:lnTo>
                  <a:pt x="3012" y="517"/>
                </a:lnTo>
                <a:lnTo>
                  <a:pt x="2975" y="458"/>
                </a:lnTo>
                <a:lnTo>
                  <a:pt x="2977" y="460"/>
                </a:lnTo>
                <a:lnTo>
                  <a:pt x="2927" y="405"/>
                </a:lnTo>
                <a:lnTo>
                  <a:pt x="2865" y="352"/>
                </a:lnTo>
                <a:lnTo>
                  <a:pt x="2790" y="303"/>
                </a:lnTo>
                <a:lnTo>
                  <a:pt x="2703" y="255"/>
                </a:lnTo>
                <a:lnTo>
                  <a:pt x="2606" y="212"/>
                </a:lnTo>
                <a:lnTo>
                  <a:pt x="2499" y="173"/>
                </a:lnTo>
                <a:lnTo>
                  <a:pt x="2383" y="137"/>
                </a:lnTo>
                <a:lnTo>
                  <a:pt x="2258" y="106"/>
                </a:lnTo>
                <a:lnTo>
                  <a:pt x="2126" y="80"/>
                </a:lnTo>
                <a:lnTo>
                  <a:pt x="1987" y="60"/>
                </a:lnTo>
                <a:lnTo>
                  <a:pt x="1841" y="45"/>
                </a:lnTo>
                <a:lnTo>
                  <a:pt x="1691" y="35"/>
                </a:lnTo>
                <a:lnTo>
                  <a:pt x="1537" y="32"/>
                </a:lnTo>
                <a:lnTo>
                  <a:pt x="1383" y="35"/>
                </a:lnTo>
                <a:lnTo>
                  <a:pt x="1232" y="45"/>
                </a:lnTo>
                <a:lnTo>
                  <a:pt x="1087" y="60"/>
                </a:lnTo>
                <a:lnTo>
                  <a:pt x="949" y="80"/>
                </a:lnTo>
                <a:lnTo>
                  <a:pt x="816" y="106"/>
                </a:lnTo>
                <a:lnTo>
                  <a:pt x="691" y="137"/>
                </a:lnTo>
                <a:lnTo>
                  <a:pt x="575" y="172"/>
                </a:lnTo>
                <a:lnTo>
                  <a:pt x="468" y="212"/>
                </a:lnTo>
                <a:lnTo>
                  <a:pt x="371" y="254"/>
                </a:lnTo>
                <a:lnTo>
                  <a:pt x="285" y="302"/>
                </a:lnTo>
                <a:lnTo>
                  <a:pt x="211" y="351"/>
                </a:lnTo>
                <a:lnTo>
                  <a:pt x="148" y="403"/>
                </a:lnTo>
                <a:lnTo>
                  <a:pt x="96" y="460"/>
                </a:lnTo>
                <a:lnTo>
                  <a:pt x="98" y="458"/>
                </a:lnTo>
                <a:lnTo>
                  <a:pt x="61" y="517"/>
                </a:lnTo>
                <a:lnTo>
                  <a:pt x="62" y="514"/>
                </a:lnTo>
                <a:lnTo>
                  <a:pt x="39" y="575"/>
                </a:lnTo>
                <a:lnTo>
                  <a:pt x="40" y="571"/>
                </a:lnTo>
                <a:lnTo>
                  <a:pt x="32" y="634"/>
                </a:lnTo>
                <a:lnTo>
                  <a:pt x="32" y="630"/>
                </a:lnTo>
                <a:lnTo>
                  <a:pt x="40" y="693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841962" y="2123560"/>
            <a:ext cx="865622" cy="3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824"/>
            <a:r>
              <a:rPr lang="de-DE" altLang="de-DE" sz="2208" b="1">
                <a:solidFill>
                  <a:srgbClr val="161616"/>
                </a:solidFill>
              </a:rPr>
              <a:t>Mutter</a:t>
            </a:r>
            <a:endParaRPr lang="de-DE" altLang="de-DE" sz="1728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2479506" y="2754496"/>
            <a:ext cx="34144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824"/>
            <a:r>
              <a:rPr lang="de-DE" altLang="de-DE" sz="1920" b="1">
                <a:solidFill>
                  <a:srgbClr val="161616"/>
                </a:solidFill>
              </a:rPr>
              <a:t>1/2</a:t>
            </a:r>
            <a:endParaRPr lang="de-DE" altLang="de-DE" sz="1728"/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4174194" y="2754496"/>
            <a:ext cx="34144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824"/>
            <a:r>
              <a:rPr lang="de-DE" altLang="de-DE" sz="1920" b="1">
                <a:solidFill>
                  <a:srgbClr val="161616"/>
                </a:solidFill>
              </a:rPr>
              <a:t>1/2</a:t>
            </a:r>
            <a:endParaRPr lang="de-DE" altLang="de-DE" sz="1728"/>
          </a:p>
        </p:txBody>
      </p:sp>
      <p:sp>
        <p:nvSpPr>
          <p:cNvPr id="31" name="Freeform 21"/>
          <p:cNvSpPr>
            <a:spLocks/>
          </p:cNvSpPr>
          <p:nvPr/>
        </p:nvSpPr>
        <p:spPr bwMode="auto">
          <a:xfrm>
            <a:off x="4724358" y="3182740"/>
            <a:ext cx="390144" cy="455676"/>
          </a:xfrm>
          <a:custGeom>
            <a:avLst/>
            <a:gdLst>
              <a:gd name="T0" fmla="*/ 0 w 960"/>
              <a:gd name="T1" fmla="*/ 488 h 976"/>
              <a:gd name="T2" fmla="*/ 480 w 960"/>
              <a:gd name="T3" fmla="*/ 0 h 976"/>
              <a:gd name="T4" fmla="*/ 480 w 960"/>
              <a:gd name="T5" fmla="*/ 0 h 976"/>
              <a:gd name="T6" fmla="*/ 480 w 960"/>
              <a:gd name="T7" fmla="*/ 0 h 976"/>
              <a:gd name="T8" fmla="*/ 960 w 960"/>
              <a:gd name="T9" fmla="*/ 488 h 976"/>
              <a:gd name="T10" fmla="*/ 960 w 960"/>
              <a:gd name="T11" fmla="*/ 488 h 976"/>
              <a:gd name="T12" fmla="*/ 960 w 960"/>
              <a:gd name="T13" fmla="*/ 488 h 976"/>
              <a:gd name="T14" fmla="*/ 480 w 960"/>
              <a:gd name="T15" fmla="*/ 976 h 976"/>
              <a:gd name="T16" fmla="*/ 480 w 960"/>
              <a:gd name="T17" fmla="*/ 976 h 976"/>
              <a:gd name="T18" fmla="*/ 480 w 960"/>
              <a:gd name="T19" fmla="*/ 976 h 976"/>
              <a:gd name="T20" fmla="*/ 0 w 960"/>
              <a:gd name="T21" fmla="*/ 488 h 976"/>
              <a:gd name="T22" fmla="*/ 0 w 960"/>
              <a:gd name="T23" fmla="*/ 488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0" h="976">
                <a:moveTo>
                  <a:pt x="0" y="488"/>
                </a:moveTo>
                <a:cubicBezTo>
                  <a:pt x="0" y="219"/>
                  <a:pt x="215" y="0"/>
                  <a:pt x="480" y="0"/>
                </a:cubicBezTo>
                <a:cubicBezTo>
                  <a:pt x="480" y="0"/>
                  <a:pt x="480" y="0"/>
                  <a:pt x="480" y="0"/>
                </a:cubicBezTo>
                <a:lnTo>
                  <a:pt x="480" y="0"/>
                </a:lnTo>
                <a:cubicBezTo>
                  <a:pt x="746" y="0"/>
                  <a:pt x="960" y="219"/>
                  <a:pt x="960" y="488"/>
                </a:cubicBezTo>
                <a:cubicBezTo>
                  <a:pt x="960" y="488"/>
                  <a:pt x="960" y="488"/>
                  <a:pt x="960" y="488"/>
                </a:cubicBezTo>
                <a:lnTo>
                  <a:pt x="960" y="488"/>
                </a:lnTo>
                <a:cubicBezTo>
                  <a:pt x="960" y="758"/>
                  <a:pt x="746" y="976"/>
                  <a:pt x="480" y="976"/>
                </a:cubicBezTo>
                <a:cubicBezTo>
                  <a:pt x="480" y="976"/>
                  <a:pt x="480" y="976"/>
                  <a:pt x="480" y="976"/>
                </a:cubicBezTo>
                <a:lnTo>
                  <a:pt x="480" y="976"/>
                </a:lnTo>
                <a:cubicBezTo>
                  <a:pt x="215" y="976"/>
                  <a:pt x="0" y="758"/>
                  <a:pt x="0" y="488"/>
                </a:cubicBezTo>
                <a:cubicBezTo>
                  <a:pt x="0" y="488"/>
                  <a:pt x="0" y="488"/>
                  <a:pt x="0" y="488"/>
                </a:cubicBezTo>
                <a:close/>
              </a:path>
            </a:pathLst>
          </a:custGeom>
          <a:solidFill>
            <a:srgbClr val="FF87CC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33" name="Freeform 22"/>
          <p:cNvSpPr>
            <a:spLocks noEditPoints="1"/>
          </p:cNvSpPr>
          <p:nvPr/>
        </p:nvSpPr>
        <p:spPr bwMode="auto">
          <a:xfrm>
            <a:off x="4718262" y="3175120"/>
            <a:ext cx="402336" cy="470916"/>
          </a:xfrm>
          <a:custGeom>
            <a:avLst/>
            <a:gdLst>
              <a:gd name="T0" fmla="*/ 11 w 992"/>
              <a:gd name="T1" fmla="*/ 405 h 1008"/>
              <a:gd name="T2" fmla="*/ 40 w 992"/>
              <a:gd name="T3" fmla="*/ 307 h 1008"/>
              <a:gd name="T4" fmla="*/ 145 w 992"/>
              <a:gd name="T5" fmla="*/ 149 h 1008"/>
              <a:gd name="T6" fmla="*/ 221 w 992"/>
              <a:gd name="T7" fmla="*/ 85 h 1008"/>
              <a:gd name="T8" fmla="*/ 395 w 992"/>
              <a:gd name="T9" fmla="*/ 11 h 1008"/>
              <a:gd name="T10" fmla="*/ 498 w 992"/>
              <a:gd name="T11" fmla="*/ 1 h 1008"/>
              <a:gd name="T12" fmla="*/ 688 w 992"/>
              <a:gd name="T13" fmla="*/ 39 h 1008"/>
              <a:gd name="T14" fmla="*/ 776 w 992"/>
              <a:gd name="T15" fmla="*/ 87 h 1008"/>
              <a:gd name="T16" fmla="*/ 907 w 992"/>
              <a:gd name="T17" fmla="*/ 221 h 1008"/>
              <a:gd name="T18" fmla="*/ 954 w 992"/>
              <a:gd name="T19" fmla="*/ 310 h 1008"/>
              <a:gd name="T20" fmla="*/ 992 w 992"/>
              <a:gd name="T21" fmla="*/ 503 h 1008"/>
              <a:gd name="T22" fmla="*/ 982 w 992"/>
              <a:gd name="T23" fmla="*/ 607 h 1008"/>
              <a:gd name="T24" fmla="*/ 909 w 992"/>
              <a:gd name="T25" fmla="*/ 785 h 1008"/>
              <a:gd name="T26" fmla="*/ 847 w 992"/>
              <a:gd name="T27" fmla="*/ 862 h 1008"/>
              <a:gd name="T28" fmla="*/ 691 w 992"/>
              <a:gd name="T29" fmla="*/ 968 h 1008"/>
              <a:gd name="T30" fmla="*/ 595 w 992"/>
              <a:gd name="T31" fmla="*/ 998 h 1008"/>
              <a:gd name="T32" fmla="*/ 398 w 992"/>
              <a:gd name="T33" fmla="*/ 998 h 1008"/>
              <a:gd name="T34" fmla="*/ 302 w 992"/>
              <a:gd name="T35" fmla="*/ 968 h 1008"/>
              <a:gd name="T36" fmla="*/ 147 w 992"/>
              <a:gd name="T37" fmla="*/ 862 h 1008"/>
              <a:gd name="T38" fmla="*/ 84 w 992"/>
              <a:gd name="T39" fmla="*/ 785 h 1008"/>
              <a:gd name="T40" fmla="*/ 11 w 992"/>
              <a:gd name="T41" fmla="*/ 607 h 1008"/>
              <a:gd name="T42" fmla="*/ 42 w 992"/>
              <a:gd name="T43" fmla="*/ 601 h 1008"/>
              <a:gd name="T44" fmla="*/ 69 w 992"/>
              <a:gd name="T45" fmla="*/ 687 h 1008"/>
              <a:gd name="T46" fmla="*/ 170 w 992"/>
              <a:gd name="T47" fmla="*/ 839 h 1008"/>
              <a:gd name="T48" fmla="*/ 236 w 992"/>
              <a:gd name="T49" fmla="*/ 895 h 1008"/>
              <a:gd name="T50" fmla="*/ 404 w 992"/>
              <a:gd name="T51" fmla="*/ 967 h 1008"/>
              <a:gd name="T52" fmla="*/ 495 w 992"/>
              <a:gd name="T53" fmla="*/ 977 h 1008"/>
              <a:gd name="T54" fmla="*/ 679 w 992"/>
              <a:gd name="T55" fmla="*/ 939 h 1008"/>
              <a:gd name="T56" fmla="*/ 755 w 992"/>
              <a:gd name="T57" fmla="*/ 897 h 1008"/>
              <a:gd name="T58" fmla="*/ 882 w 992"/>
              <a:gd name="T59" fmla="*/ 767 h 1008"/>
              <a:gd name="T60" fmla="*/ 923 w 992"/>
              <a:gd name="T61" fmla="*/ 690 h 1008"/>
              <a:gd name="T62" fmla="*/ 961 w 992"/>
              <a:gd name="T63" fmla="*/ 503 h 1008"/>
              <a:gd name="T64" fmla="*/ 951 w 992"/>
              <a:gd name="T65" fmla="*/ 411 h 1008"/>
              <a:gd name="T66" fmla="*/ 880 w 992"/>
              <a:gd name="T67" fmla="*/ 239 h 1008"/>
              <a:gd name="T68" fmla="*/ 826 w 992"/>
              <a:gd name="T69" fmla="*/ 172 h 1008"/>
              <a:gd name="T70" fmla="*/ 676 w 992"/>
              <a:gd name="T71" fmla="*/ 68 h 1008"/>
              <a:gd name="T72" fmla="*/ 592 w 992"/>
              <a:gd name="T73" fmla="*/ 42 h 1008"/>
              <a:gd name="T74" fmla="*/ 401 w 992"/>
              <a:gd name="T75" fmla="*/ 42 h 1008"/>
              <a:gd name="T76" fmla="*/ 317 w 992"/>
              <a:gd name="T77" fmla="*/ 68 h 1008"/>
              <a:gd name="T78" fmla="*/ 168 w 992"/>
              <a:gd name="T79" fmla="*/ 172 h 1008"/>
              <a:gd name="T80" fmla="*/ 113 w 992"/>
              <a:gd name="T81" fmla="*/ 239 h 1008"/>
              <a:gd name="T82" fmla="*/ 42 w 992"/>
              <a:gd name="T83" fmla="*/ 411 h 1008"/>
              <a:gd name="T84" fmla="*/ 32 w 992"/>
              <a:gd name="T85" fmla="*/ 503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92" h="1008">
                <a:moveTo>
                  <a:pt x="1" y="506"/>
                </a:moveTo>
                <a:cubicBezTo>
                  <a:pt x="0" y="505"/>
                  <a:pt x="0" y="504"/>
                  <a:pt x="1" y="503"/>
                </a:cubicBezTo>
                <a:lnTo>
                  <a:pt x="11" y="405"/>
                </a:lnTo>
                <a:cubicBezTo>
                  <a:pt x="11" y="404"/>
                  <a:pt x="11" y="403"/>
                  <a:pt x="11" y="402"/>
                </a:cubicBezTo>
                <a:lnTo>
                  <a:pt x="39" y="310"/>
                </a:lnTo>
                <a:cubicBezTo>
                  <a:pt x="39" y="309"/>
                  <a:pt x="40" y="308"/>
                  <a:pt x="40" y="307"/>
                </a:cubicBezTo>
                <a:lnTo>
                  <a:pt x="84" y="224"/>
                </a:lnTo>
                <a:cubicBezTo>
                  <a:pt x="85" y="223"/>
                  <a:pt x="85" y="222"/>
                  <a:pt x="86" y="221"/>
                </a:cubicBezTo>
                <a:lnTo>
                  <a:pt x="145" y="149"/>
                </a:lnTo>
                <a:cubicBezTo>
                  <a:pt x="146" y="149"/>
                  <a:pt x="146" y="148"/>
                  <a:pt x="147" y="147"/>
                </a:cubicBezTo>
                <a:lnTo>
                  <a:pt x="218" y="87"/>
                </a:lnTo>
                <a:cubicBezTo>
                  <a:pt x="219" y="87"/>
                  <a:pt x="220" y="86"/>
                  <a:pt x="221" y="85"/>
                </a:cubicBezTo>
                <a:lnTo>
                  <a:pt x="302" y="40"/>
                </a:lnTo>
                <a:cubicBezTo>
                  <a:pt x="303" y="40"/>
                  <a:pt x="304" y="40"/>
                  <a:pt x="305" y="39"/>
                </a:cubicBezTo>
                <a:lnTo>
                  <a:pt x="395" y="11"/>
                </a:lnTo>
                <a:cubicBezTo>
                  <a:pt x="396" y="11"/>
                  <a:pt x="397" y="11"/>
                  <a:pt x="398" y="11"/>
                </a:cubicBezTo>
                <a:lnTo>
                  <a:pt x="495" y="1"/>
                </a:lnTo>
                <a:cubicBezTo>
                  <a:pt x="496" y="0"/>
                  <a:pt x="497" y="0"/>
                  <a:pt x="498" y="1"/>
                </a:cubicBezTo>
                <a:lnTo>
                  <a:pt x="595" y="11"/>
                </a:lnTo>
                <a:cubicBezTo>
                  <a:pt x="596" y="11"/>
                  <a:pt x="597" y="11"/>
                  <a:pt x="598" y="11"/>
                </a:cubicBezTo>
                <a:lnTo>
                  <a:pt x="688" y="39"/>
                </a:lnTo>
                <a:cubicBezTo>
                  <a:pt x="689" y="40"/>
                  <a:pt x="690" y="40"/>
                  <a:pt x="691" y="40"/>
                </a:cubicBezTo>
                <a:lnTo>
                  <a:pt x="773" y="85"/>
                </a:lnTo>
                <a:cubicBezTo>
                  <a:pt x="774" y="86"/>
                  <a:pt x="775" y="87"/>
                  <a:pt x="776" y="87"/>
                </a:cubicBezTo>
                <a:lnTo>
                  <a:pt x="847" y="147"/>
                </a:lnTo>
                <a:cubicBezTo>
                  <a:pt x="848" y="148"/>
                  <a:pt x="848" y="149"/>
                  <a:pt x="849" y="149"/>
                </a:cubicBezTo>
                <a:lnTo>
                  <a:pt x="907" y="221"/>
                </a:lnTo>
                <a:cubicBezTo>
                  <a:pt x="908" y="222"/>
                  <a:pt x="908" y="223"/>
                  <a:pt x="909" y="224"/>
                </a:cubicBezTo>
                <a:lnTo>
                  <a:pt x="953" y="307"/>
                </a:lnTo>
                <a:cubicBezTo>
                  <a:pt x="953" y="308"/>
                  <a:pt x="953" y="309"/>
                  <a:pt x="954" y="310"/>
                </a:cubicBezTo>
                <a:lnTo>
                  <a:pt x="982" y="402"/>
                </a:lnTo>
                <a:cubicBezTo>
                  <a:pt x="982" y="403"/>
                  <a:pt x="982" y="404"/>
                  <a:pt x="982" y="405"/>
                </a:cubicBezTo>
                <a:lnTo>
                  <a:pt x="992" y="503"/>
                </a:lnTo>
                <a:cubicBezTo>
                  <a:pt x="992" y="504"/>
                  <a:pt x="992" y="505"/>
                  <a:pt x="992" y="506"/>
                </a:cubicBezTo>
                <a:lnTo>
                  <a:pt x="982" y="604"/>
                </a:lnTo>
                <a:cubicBezTo>
                  <a:pt x="982" y="605"/>
                  <a:pt x="982" y="606"/>
                  <a:pt x="982" y="607"/>
                </a:cubicBezTo>
                <a:lnTo>
                  <a:pt x="954" y="699"/>
                </a:lnTo>
                <a:cubicBezTo>
                  <a:pt x="953" y="700"/>
                  <a:pt x="953" y="701"/>
                  <a:pt x="953" y="702"/>
                </a:cubicBezTo>
                <a:lnTo>
                  <a:pt x="909" y="785"/>
                </a:lnTo>
                <a:cubicBezTo>
                  <a:pt x="908" y="786"/>
                  <a:pt x="908" y="787"/>
                  <a:pt x="907" y="788"/>
                </a:cubicBezTo>
                <a:lnTo>
                  <a:pt x="849" y="860"/>
                </a:lnTo>
                <a:cubicBezTo>
                  <a:pt x="848" y="860"/>
                  <a:pt x="848" y="861"/>
                  <a:pt x="847" y="862"/>
                </a:cubicBezTo>
                <a:lnTo>
                  <a:pt x="776" y="922"/>
                </a:lnTo>
                <a:cubicBezTo>
                  <a:pt x="775" y="922"/>
                  <a:pt x="774" y="923"/>
                  <a:pt x="773" y="923"/>
                </a:cubicBezTo>
                <a:lnTo>
                  <a:pt x="691" y="968"/>
                </a:lnTo>
                <a:cubicBezTo>
                  <a:pt x="690" y="969"/>
                  <a:pt x="689" y="969"/>
                  <a:pt x="688" y="970"/>
                </a:cubicBezTo>
                <a:lnTo>
                  <a:pt x="598" y="998"/>
                </a:lnTo>
                <a:cubicBezTo>
                  <a:pt x="597" y="998"/>
                  <a:pt x="596" y="998"/>
                  <a:pt x="595" y="998"/>
                </a:cubicBezTo>
                <a:lnTo>
                  <a:pt x="498" y="1008"/>
                </a:lnTo>
                <a:cubicBezTo>
                  <a:pt x="497" y="1008"/>
                  <a:pt x="496" y="1008"/>
                  <a:pt x="495" y="1008"/>
                </a:cubicBezTo>
                <a:lnTo>
                  <a:pt x="398" y="998"/>
                </a:lnTo>
                <a:cubicBezTo>
                  <a:pt x="397" y="998"/>
                  <a:pt x="396" y="998"/>
                  <a:pt x="395" y="998"/>
                </a:cubicBezTo>
                <a:lnTo>
                  <a:pt x="305" y="970"/>
                </a:lnTo>
                <a:cubicBezTo>
                  <a:pt x="304" y="969"/>
                  <a:pt x="303" y="969"/>
                  <a:pt x="302" y="968"/>
                </a:cubicBezTo>
                <a:lnTo>
                  <a:pt x="221" y="923"/>
                </a:lnTo>
                <a:cubicBezTo>
                  <a:pt x="220" y="923"/>
                  <a:pt x="219" y="922"/>
                  <a:pt x="218" y="922"/>
                </a:cubicBezTo>
                <a:lnTo>
                  <a:pt x="147" y="862"/>
                </a:lnTo>
                <a:cubicBezTo>
                  <a:pt x="146" y="861"/>
                  <a:pt x="146" y="860"/>
                  <a:pt x="145" y="860"/>
                </a:cubicBezTo>
                <a:lnTo>
                  <a:pt x="86" y="788"/>
                </a:lnTo>
                <a:cubicBezTo>
                  <a:pt x="85" y="787"/>
                  <a:pt x="85" y="786"/>
                  <a:pt x="84" y="785"/>
                </a:cubicBezTo>
                <a:lnTo>
                  <a:pt x="40" y="702"/>
                </a:lnTo>
                <a:cubicBezTo>
                  <a:pt x="40" y="701"/>
                  <a:pt x="39" y="700"/>
                  <a:pt x="39" y="699"/>
                </a:cubicBezTo>
                <a:lnTo>
                  <a:pt x="11" y="607"/>
                </a:lnTo>
                <a:cubicBezTo>
                  <a:pt x="11" y="606"/>
                  <a:pt x="11" y="605"/>
                  <a:pt x="11" y="604"/>
                </a:cubicBezTo>
                <a:lnTo>
                  <a:pt x="1" y="506"/>
                </a:lnTo>
                <a:close/>
                <a:moveTo>
                  <a:pt x="42" y="601"/>
                </a:moveTo>
                <a:lnTo>
                  <a:pt x="42" y="598"/>
                </a:lnTo>
                <a:lnTo>
                  <a:pt x="70" y="690"/>
                </a:lnTo>
                <a:lnTo>
                  <a:pt x="69" y="687"/>
                </a:lnTo>
                <a:lnTo>
                  <a:pt x="113" y="770"/>
                </a:lnTo>
                <a:lnTo>
                  <a:pt x="111" y="767"/>
                </a:lnTo>
                <a:lnTo>
                  <a:pt x="170" y="839"/>
                </a:lnTo>
                <a:lnTo>
                  <a:pt x="168" y="837"/>
                </a:lnTo>
                <a:lnTo>
                  <a:pt x="239" y="897"/>
                </a:lnTo>
                <a:lnTo>
                  <a:pt x="236" y="895"/>
                </a:lnTo>
                <a:lnTo>
                  <a:pt x="317" y="940"/>
                </a:lnTo>
                <a:lnTo>
                  <a:pt x="314" y="939"/>
                </a:lnTo>
                <a:lnTo>
                  <a:pt x="404" y="967"/>
                </a:lnTo>
                <a:lnTo>
                  <a:pt x="401" y="967"/>
                </a:lnTo>
                <a:lnTo>
                  <a:pt x="498" y="977"/>
                </a:lnTo>
                <a:lnTo>
                  <a:pt x="495" y="977"/>
                </a:lnTo>
                <a:lnTo>
                  <a:pt x="592" y="967"/>
                </a:lnTo>
                <a:lnTo>
                  <a:pt x="589" y="967"/>
                </a:lnTo>
                <a:lnTo>
                  <a:pt x="679" y="939"/>
                </a:lnTo>
                <a:lnTo>
                  <a:pt x="676" y="940"/>
                </a:lnTo>
                <a:lnTo>
                  <a:pt x="758" y="895"/>
                </a:lnTo>
                <a:lnTo>
                  <a:pt x="755" y="897"/>
                </a:lnTo>
                <a:lnTo>
                  <a:pt x="826" y="837"/>
                </a:lnTo>
                <a:lnTo>
                  <a:pt x="824" y="839"/>
                </a:lnTo>
                <a:lnTo>
                  <a:pt x="882" y="767"/>
                </a:lnTo>
                <a:lnTo>
                  <a:pt x="880" y="770"/>
                </a:lnTo>
                <a:lnTo>
                  <a:pt x="924" y="687"/>
                </a:lnTo>
                <a:lnTo>
                  <a:pt x="923" y="690"/>
                </a:lnTo>
                <a:lnTo>
                  <a:pt x="951" y="598"/>
                </a:lnTo>
                <a:lnTo>
                  <a:pt x="951" y="601"/>
                </a:lnTo>
                <a:lnTo>
                  <a:pt x="961" y="503"/>
                </a:lnTo>
                <a:lnTo>
                  <a:pt x="961" y="506"/>
                </a:lnTo>
                <a:lnTo>
                  <a:pt x="951" y="408"/>
                </a:lnTo>
                <a:lnTo>
                  <a:pt x="951" y="411"/>
                </a:lnTo>
                <a:lnTo>
                  <a:pt x="923" y="319"/>
                </a:lnTo>
                <a:lnTo>
                  <a:pt x="924" y="322"/>
                </a:lnTo>
                <a:lnTo>
                  <a:pt x="880" y="239"/>
                </a:lnTo>
                <a:lnTo>
                  <a:pt x="882" y="242"/>
                </a:lnTo>
                <a:lnTo>
                  <a:pt x="824" y="170"/>
                </a:lnTo>
                <a:lnTo>
                  <a:pt x="826" y="172"/>
                </a:lnTo>
                <a:lnTo>
                  <a:pt x="755" y="112"/>
                </a:lnTo>
                <a:lnTo>
                  <a:pt x="758" y="113"/>
                </a:lnTo>
                <a:lnTo>
                  <a:pt x="676" y="68"/>
                </a:lnTo>
                <a:lnTo>
                  <a:pt x="679" y="70"/>
                </a:lnTo>
                <a:lnTo>
                  <a:pt x="589" y="42"/>
                </a:lnTo>
                <a:lnTo>
                  <a:pt x="592" y="42"/>
                </a:lnTo>
                <a:lnTo>
                  <a:pt x="495" y="32"/>
                </a:lnTo>
                <a:lnTo>
                  <a:pt x="498" y="32"/>
                </a:lnTo>
                <a:lnTo>
                  <a:pt x="401" y="42"/>
                </a:lnTo>
                <a:lnTo>
                  <a:pt x="404" y="42"/>
                </a:lnTo>
                <a:lnTo>
                  <a:pt x="314" y="70"/>
                </a:lnTo>
                <a:lnTo>
                  <a:pt x="317" y="68"/>
                </a:lnTo>
                <a:lnTo>
                  <a:pt x="236" y="113"/>
                </a:lnTo>
                <a:lnTo>
                  <a:pt x="239" y="112"/>
                </a:lnTo>
                <a:lnTo>
                  <a:pt x="168" y="172"/>
                </a:lnTo>
                <a:lnTo>
                  <a:pt x="170" y="170"/>
                </a:lnTo>
                <a:lnTo>
                  <a:pt x="111" y="242"/>
                </a:lnTo>
                <a:lnTo>
                  <a:pt x="113" y="239"/>
                </a:lnTo>
                <a:lnTo>
                  <a:pt x="69" y="322"/>
                </a:lnTo>
                <a:lnTo>
                  <a:pt x="70" y="319"/>
                </a:lnTo>
                <a:lnTo>
                  <a:pt x="42" y="411"/>
                </a:lnTo>
                <a:lnTo>
                  <a:pt x="42" y="408"/>
                </a:lnTo>
                <a:lnTo>
                  <a:pt x="32" y="506"/>
                </a:lnTo>
                <a:lnTo>
                  <a:pt x="32" y="503"/>
                </a:lnTo>
                <a:lnTo>
                  <a:pt x="42" y="60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7782" tIns="43891" rIns="87782" bIns="43891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cxnSp>
        <p:nvCxnSpPr>
          <p:cNvPr id="37" name="Gerade Verbindung mit Pfeil 36"/>
          <p:cNvCxnSpPr>
            <a:stCxn id="14" idx="20"/>
            <a:endCxn id="9" idx="37"/>
          </p:cNvCxnSpPr>
          <p:nvPr/>
        </p:nvCxnSpPr>
        <p:spPr bwMode="auto">
          <a:xfrm>
            <a:off x="2767696" y="2567160"/>
            <a:ext cx="293548" cy="687011"/>
          </a:xfrm>
          <a:prstGeom prst="straightConnector1">
            <a:avLst/>
          </a:prstGeom>
          <a:noFill/>
          <a:ln w="57150" cap="sq" algn="ctr">
            <a:solidFill>
              <a:srgbClr val="190113"/>
            </a:solidFill>
            <a:round/>
            <a:headEnd type="none" w="med" len="med"/>
            <a:tailEnd type="arrow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43" name="Gerade Verbindung mit Pfeil 42"/>
          <p:cNvCxnSpPr>
            <a:stCxn id="17" idx="19"/>
            <a:endCxn id="9" idx="6"/>
          </p:cNvCxnSpPr>
          <p:nvPr/>
        </p:nvCxnSpPr>
        <p:spPr bwMode="auto">
          <a:xfrm flipH="1">
            <a:off x="3177646" y="2568567"/>
            <a:ext cx="1027994" cy="684202"/>
          </a:xfrm>
          <a:prstGeom prst="straightConnector1">
            <a:avLst/>
          </a:prstGeom>
          <a:noFill/>
          <a:ln w="57150" cap="sq" algn="ctr">
            <a:solidFill>
              <a:srgbClr val="190113"/>
            </a:solidFill>
            <a:round/>
            <a:headEnd type="none" w="med" len="med"/>
            <a:tailEnd type="arrow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45" name="Gerade Verbindung mit Pfeil 44"/>
          <p:cNvCxnSpPr>
            <a:endCxn id="12" idx="36"/>
          </p:cNvCxnSpPr>
          <p:nvPr/>
        </p:nvCxnSpPr>
        <p:spPr bwMode="auto">
          <a:xfrm flipH="1">
            <a:off x="3827557" y="2597524"/>
            <a:ext cx="384179" cy="656647"/>
          </a:xfrm>
          <a:prstGeom prst="straightConnector1">
            <a:avLst/>
          </a:prstGeom>
          <a:noFill/>
          <a:ln w="57150" cap="sq" algn="ctr">
            <a:solidFill>
              <a:srgbClr val="190113"/>
            </a:solidFill>
            <a:round/>
            <a:headEnd type="none" w="med" len="med"/>
            <a:tailEnd type="arrow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48" name="Gerade Verbindung mit Pfeil 47"/>
          <p:cNvCxnSpPr>
            <a:stCxn id="14" idx="32"/>
            <a:endCxn id="11" idx="1"/>
          </p:cNvCxnSpPr>
          <p:nvPr/>
        </p:nvCxnSpPr>
        <p:spPr bwMode="auto">
          <a:xfrm>
            <a:off x="2768102" y="2552152"/>
            <a:ext cx="1020520" cy="690024"/>
          </a:xfrm>
          <a:prstGeom prst="straightConnector1">
            <a:avLst/>
          </a:prstGeom>
          <a:noFill/>
          <a:ln w="57150" cap="sq" algn="ctr">
            <a:solidFill>
              <a:srgbClr val="190113"/>
            </a:solidFill>
            <a:round/>
            <a:headEnd type="none" w="med" len="med"/>
            <a:tailEnd type="arrow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53" name="Gerade Verbindung mit Pfeil 52"/>
          <p:cNvCxnSpPr/>
          <p:nvPr/>
        </p:nvCxnSpPr>
        <p:spPr bwMode="auto">
          <a:xfrm flipH="1">
            <a:off x="4989004" y="2923659"/>
            <a:ext cx="192089" cy="272017"/>
          </a:xfrm>
          <a:prstGeom prst="straightConnector1">
            <a:avLst/>
          </a:prstGeom>
          <a:noFill/>
          <a:ln w="57150" cap="sq" algn="ctr">
            <a:solidFill>
              <a:srgbClr val="190113"/>
            </a:solidFill>
            <a:round/>
            <a:headEnd type="none" w="med" len="med"/>
            <a:tailEnd type="arrow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55" name="Gerade Verbindung mit Pfeil 54"/>
          <p:cNvCxnSpPr>
            <a:stCxn id="4" idx="3"/>
          </p:cNvCxnSpPr>
          <p:nvPr/>
        </p:nvCxnSpPr>
        <p:spPr bwMode="auto">
          <a:xfrm>
            <a:off x="4770855" y="2884798"/>
            <a:ext cx="97801" cy="321360"/>
          </a:xfrm>
          <a:prstGeom prst="straightConnector1">
            <a:avLst/>
          </a:prstGeom>
          <a:noFill/>
          <a:ln w="57150" cap="sq" algn="ctr">
            <a:solidFill>
              <a:srgbClr val="190113"/>
            </a:solidFill>
            <a:round/>
            <a:headEnd type="none" w="med" len="med"/>
            <a:tailEnd type="arrow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504" y="3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00"/>
    </mc:Choice>
    <mc:Fallback>
      <p:transition spd="slow"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Typische Genauigkeit (B%) von ES-Jungebern mit/ohne SNP-Daten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D8471C3-ABEA-491B-AB6A-972D703EC14F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597179"/>
              </p:ext>
            </p:extLst>
          </p:nvPr>
        </p:nvGraphicFramePr>
        <p:xfrm>
          <a:off x="611564" y="1562560"/>
          <a:ext cx="8136905" cy="4452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76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ZW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Prüfung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Ohne SNP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Mit SNP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Differenz</a:t>
                      </a:r>
                    </a:p>
                  </a:txBody>
                  <a:tcPr marT="43891" marB="438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09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RZW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Ohne</a:t>
                      </a:r>
                      <a:r>
                        <a:rPr lang="de-CH" sz="2300" baseline="0" dirty="0"/>
                        <a:t> Leistung</a:t>
                      </a:r>
                      <a:endParaRPr lang="de-CH" sz="2300" dirty="0"/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18%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30%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+12 Punkte</a:t>
                      </a:r>
                    </a:p>
                  </a:txBody>
                  <a:tcPr marT="43891" marB="438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09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PZW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Ohne Leistung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27%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39%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+12 Punkte</a:t>
                      </a:r>
                    </a:p>
                  </a:txBody>
                  <a:tcPr marT="43891" marB="438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09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PZW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Eigenleistung (ELP) mit Zunahmen</a:t>
                      </a:r>
                      <a:r>
                        <a:rPr lang="de-CH" sz="2300" baseline="0" dirty="0"/>
                        <a:t> und </a:t>
                      </a:r>
                      <a:r>
                        <a:rPr lang="de-CH" sz="2300" dirty="0"/>
                        <a:t>Rückenspeckdicke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38%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47%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+9</a:t>
                      </a:r>
                      <a:r>
                        <a:rPr lang="de-CH" sz="2300" b="1" baseline="0" dirty="0"/>
                        <a:t> Punkte</a:t>
                      </a:r>
                      <a:endParaRPr lang="de-CH" sz="2300" b="1" dirty="0"/>
                    </a:p>
                  </a:txBody>
                  <a:tcPr marT="43891" marB="438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81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PZW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ELP</a:t>
                      </a:r>
                      <a:r>
                        <a:rPr lang="de-CH" sz="2300" baseline="0" dirty="0"/>
                        <a:t> mit Zunahmen und Futterverwertung</a:t>
                      </a:r>
                      <a:r>
                        <a:rPr lang="de-CH" sz="2300" dirty="0"/>
                        <a:t> (</a:t>
                      </a:r>
                      <a:r>
                        <a:rPr lang="de-CH" sz="2300" dirty="0" err="1"/>
                        <a:t>Jungeber</a:t>
                      </a:r>
                      <a:r>
                        <a:rPr lang="de-CH" sz="2300" baseline="0" dirty="0"/>
                        <a:t> im </a:t>
                      </a:r>
                      <a:r>
                        <a:rPr lang="de-CH" sz="2300" dirty="0"/>
                        <a:t>Wartestall)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45%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dirty="0"/>
                        <a:t>52%</a:t>
                      </a:r>
                    </a:p>
                  </a:txBody>
                  <a:tcPr marT="43891" marB="4389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CH" sz="2300" b="1" dirty="0"/>
                        <a:t>+7 Punkte</a:t>
                      </a:r>
                    </a:p>
                  </a:txBody>
                  <a:tcPr marT="43891" marB="438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55576" y="6013507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+mn-lt"/>
              </a:rPr>
              <a:t>Analyse vom Nov. 2016 mit weniger typisierten Tieren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6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00"/>
    </mc:Choice>
    <mc:Fallback>
      <p:transition spd="slow" advTm="8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Proben, </a:t>
            </a:r>
            <a:r>
              <a:rPr lang="de-CH" dirty="0" err="1"/>
              <a:t>Genotypisierung</a:t>
            </a:r>
            <a:r>
              <a:rPr lang="de-CH" dirty="0"/>
              <a:t>,</a:t>
            </a:r>
            <a:br>
              <a:rPr lang="de-CH" dirty="0"/>
            </a:br>
            <a:r>
              <a:rPr lang="de-CH" dirty="0"/>
              <a:t>SNP-Datenverwaltung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>
          <a:xfrm>
            <a:off x="250825" y="1295255"/>
            <a:ext cx="8642350" cy="4824412"/>
          </a:xfrm>
        </p:spPr>
        <p:txBody>
          <a:bodyPr/>
          <a:lstStyle/>
          <a:p>
            <a:r>
              <a:rPr lang="de-CH" b="1" dirty="0"/>
              <a:t>Probenziehung und Verwaltung</a:t>
            </a:r>
          </a:p>
          <a:p>
            <a:pPr lvl="1"/>
            <a:r>
              <a:rPr lang="de-CH" dirty="0"/>
              <a:t>Zuchtbetrieb: Haarwurzeln aller Kernzuchtsauen und NS-Eber</a:t>
            </a:r>
            <a:br>
              <a:rPr lang="de-CH" dirty="0"/>
            </a:br>
            <a:r>
              <a:rPr lang="de-CH" dirty="0"/>
              <a:t>Haarwurzeln/</a:t>
            </a:r>
            <a:r>
              <a:rPr lang="de-CH" dirty="0" err="1"/>
              <a:t>Typifix</a:t>
            </a:r>
            <a:r>
              <a:rPr lang="de-CH" dirty="0"/>
              <a:t> Probensammler von Zuchtkandidaten</a:t>
            </a:r>
          </a:p>
          <a:p>
            <a:pPr lvl="1"/>
            <a:r>
              <a:rPr lang="de-CH" dirty="0"/>
              <a:t>SUISAG: </a:t>
            </a:r>
            <a:r>
              <a:rPr lang="de-CH" dirty="0" err="1"/>
              <a:t>Typifix</a:t>
            </a:r>
            <a:r>
              <a:rPr lang="de-CH" dirty="0"/>
              <a:t> </a:t>
            </a:r>
            <a:r>
              <a:rPr lang="de-CH" dirty="0" err="1"/>
              <a:t>Jungeber</a:t>
            </a:r>
            <a:r>
              <a:rPr lang="de-CH" dirty="0"/>
              <a:t> in Aufzucht, KB-Eber</a:t>
            </a:r>
          </a:p>
          <a:p>
            <a:pPr lvl="1"/>
            <a:r>
              <a:rPr lang="de-CH" dirty="0"/>
              <a:t>Alle Proben gehen zu SUISAG und werden dort gelagert</a:t>
            </a:r>
          </a:p>
          <a:p>
            <a:r>
              <a:rPr lang="de-CH" b="1" dirty="0" err="1"/>
              <a:t>Genotypisierung</a:t>
            </a:r>
            <a:endParaRPr lang="de-CH" b="1" dirty="0"/>
          </a:p>
          <a:p>
            <a:pPr lvl="1"/>
            <a:r>
              <a:rPr lang="de-CH" dirty="0"/>
              <a:t>FBF 60K-Chip bei </a:t>
            </a:r>
            <a:r>
              <a:rPr lang="de-CH" dirty="0" err="1"/>
              <a:t>VanHaeringen</a:t>
            </a:r>
            <a:r>
              <a:rPr lang="de-CH" dirty="0"/>
              <a:t>/Certagen</a:t>
            </a:r>
          </a:p>
          <a:p>
            <a:pPr lvl="1"/>
            <a:r>
              <a:rPr lang="de-CH" dirty="0"/>
              <a:t>Referenztiere </a:t>
            </a:r>
            <a:r>
              <a:rPr lang="de-CH" sz="1920" dirty="0"/>
              <a:t>(Eber und Kernzucht-Sauen mit B% RZW &gt;50% </a:t>
            </a:r>
            <a:r>
              <a:rPr lang="de-CH" sz="1920" dirty="0" err="1"/>
              <a:t>od</a:t>
            </a:r>
            <a:r>
              <a:rPr lang="de-CH" sz="1920" dirty="0"/>
              <a:t> PZW  bzw. EZW &gt; 60%)</a:t>
            </a:r>
          </a:p>
          <a:p>
            <a:pPr lvl="1"/>
            <a:r>
              <a:rPr lang="de-CH" dirty="0"/>
              <a:t>Zuchtkandidaten: Jungtiere vor bzw. in Aufzucht</a:t>
            </a:r>
          </a:p>
          <a:p>
            <a:r>
              <a:rPr lang="de-CH" b="1" dirty="0"/>
              <a:t>SNP-Datenverwaltung</a:t>
            </a:r>
          </a:p>
          <a:p>
            <a:pPr lvl="1"/>
            <a:r>
              <a:rPr lang="de-CH" dirty="0"/>
              <a:t>Filesystem mit SUISAG-eigenen Programmen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2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0"/>
    </mc:Choice>
    <mc:Fallback>
      <p:transition spd="slow" advTm="1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Entwicklung der Typisierungen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89" y="1261872"/>
            <a:ext cx="8705806" cy="5211953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8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Reproduktion</a:t>
            </a:r>
            <a:br>
              <a:rPr lang="de-CH" dirty="0"/>
            </a:br>
            <a:r>
              <a:rPr lang="de-CH" dirty="0"/>
              <a:t>Merkmale und Erfassungsort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192024" y="1461008"/>
          <a:ext cx="8796528" cy="178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7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5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Merkmal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Abk.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Prüfung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Erhebung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Lebend geborene</a:t>
                      </a:r>
                      <a:r>
                        <a:rPr lang="de-CH" sz="1700" baseline="0" dirty="0"/>
                        <a:t> Ferkel/Wurf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LGF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Züchter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Anteil untergewichtiger</a:t>
                      </a:r>
                      <a:r>
                        <a:rPr lang="de-CH" sz="17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Ferkel</a:t>
                      </a:r>
                      <a:endParaRPr lang="de-CH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AUF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Züchter, &lt;1kg,</a:t>
                      </a:r>
                      <a:r>
                        <a:rPr lang="de-CH" sz="1700" baseline="0" dirty="0"/>
                        <a:t> </a:t>
                      </a:r>
                      <a:r>
                        <a:rPr lang="de-CH" sz="1700" dirty="0"/>
                        <a:t>ohne</a:t>
                      </a:r>
                      <a:r>
                        <a:rPr lang="de-CH" sz="1700" baseline="0" dirty="0"/>
                        <a:t> Waage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Ferkelaufzuchtrate</a:t>
                      </a:r>
                      <a:endParaRPr lang="de-CH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Züchter, abgesetzt/gesäugt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Intervall Absetzen-Belegung 1.Wurf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IAB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Züchter, Abs. u. Belegdatum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Reproduktion</a:t>
            </a:r>
            <a:br>
              <a:rPr lang="de-CH" dirty="0"/>
            </a:br>
            <a:r>
              <a:rPr lang="de-CH" dirty="0"/>
              <a:t>Auswertungsmodelle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715850"/>
              </p:ext>
            </p:extLst>
          </p:nvPr>
        </p:nvGraphicFramePr>
        <p:xfrm>
          <a:off x="395536" y="1412776"/>
          <a:ext cx="7296911" cy="462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0" i="0" u="none" strike="noStrike" dirty="0">
                          <a:latin typeface="Arial"/>
                        </a:rPr>
                        <a:t>LGF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0" i="0" u="none" strike="noStrike" dirty="0">
                          <a:latin typeface="Arial"/>
                        </a:rPr>
                        <a:t>AUF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0" i="0" u="none" strike="noStrike" dirty="0">
                          <a:latin typeface="Arial"/>
                        </a:rPr>
                        <a:t>FAR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0" i="0" u="none" strike="noStrike" dirty="0">
                          <a:latin typeface="Arial"/>
                        </a:rPr>
                        <a:t>IAB</a:t>
                      </a:r>
                    </a:p>
                  </a:txBody>
                  <a:tcPr marL="9144" marR="9144" marT="9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Betrieb </a:t>
                      </a:r>
                      <a:r>
                        <a:rPr lang="de-CH" sz="1700" baseline="0" dirty="0"/>
                        <a:t>x Zeitperiode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Saison (Monat)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Alter der Sau (Klassen)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Sau reinrassig oder F1-Kreuzung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Belegungsart</a:t>
                      </a:r>
                      <a:r>
                        <a:rPr lang="de-CH" sz="1700" baseline="0" dirty="0"/>
                        <a:t> (KB, NS) (TG ausgeschlossen)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Rassengruppe Wurf (Klassen)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endParaRPr lang="de-CH" sz="1700" dirty="0"/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Anz. gesäugte Ferkel (</a:t>
                      </a:r>
                      <a:r>
                        <a:rPr lang="de-CH" sz="1700" dirty="0" err="1"/>
                        <a:t>Cov</a:t>
                      </a:r>
                      <a:r>
                        <a:rPr lang="de-CH" sz="1700" dirty="0"/>
                        <a:t>, Klassen)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x,x</a:t>
                      </a:r>
                      <a:r>
                        <a:rPr lang="de-CH" sz="1700" baseline="30000" dirty="0"/>
                        <a:t>2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 err="1"/>
                        <a:t>Säugedauer</a:t>
                      </a:r>
                      <a:r>
                        <a:rPr lang="de-CH" sz="1700" dirty="0"/>
                        <a:t> (Klassen)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Besamungseber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Perm. Umwelteffekt der Sau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 err="1"/>
                        <a:t>genet</a:t>
                      </a:r>
                      <a:r>
                        <a:rPr lang="de-CH" sz="1700" dirty="0"/>
                        <a:t>. </a:t>
                      </a:r>
                      <a:r>
                        <a:rPr lang="de-CH" sz="1700" dirty="0" err="1"/>
                        <a:t>Grp</a:t>
                      </a:r>
                      <a:r>
                        <a:rPr lang="de-CH" sz="1700" dirty="0"/>
                        <a:t> unb. Eltern (</a:t>
                      </a:r>
                      <a:r>
                        <a:rPr lang="de-CH" sz="1700" dirty="0" err="1"/>
                        <a:t>Cov</a:t>
                      </a:r>
                      <a:r>
                        <a:rPr lang="de-CH" sz="1700" dirty="0"/>
                        <a:t>=Blutanteil)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Tier</a:t>
                      </a:r>
                      <a:r>
                        <a:rPr lang="de-CH" sz="1700" baseline="0" dirty="0"/>
                        <a:t> (=Sau)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7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00"/>
    </mc:Choice>
    <mc:Fallback>
      <p:transition spd="slow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Reproduktion</a:t>
            </a:r>
            <a:br>
              <a:rPr lang="de-CH" dirty="0"/>
            </a:br>
            <a:r>
              <a:rPr lang="de-CH" dirty="0"/>
              <a:t>Parameter </a:t>
            </a:r>
            <a:r>
              <a:rPr lang="de-CH" sz="1920" dirty="0"/>
              <a:t>(h2 </a:t>
            </a:r>
            <a:r>
              <a:rPr lang="de-CH" sz="1920" dirty="0" err="1"/>
              <a:t>diag</a:t>
            </a:r>
            <a:r>
              <a:rPr lang="de-CH" sz="1920" dirty="0"/>
              <a:t>, </a:t>
            </a:r>
            <a:r>
              <a:rPr lang="de-CH" sz="1920" dirty="0" err="1"/>
              <a:t>rg</a:t>
            </a:r>
            <a:r>
              <a:rPr lang="de-CH" sz="1920" dirty="0"/>
              <a:t> unter, </a:t>
            </a:r>
            <a:r>
              <a:rPr lang="de-CH" sz="1920" dirty="0" err="1"/>
              <a:t>rp</a:t>
            </a:r>
            <a:r>
              <a:rPr lang="de-CH" sz="1920" dirty="0"/>
              <a:t> oberhalb Diagonale)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48156" y="1705356"/>
            <a:ext cx="6906536" cy="214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69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3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"/>
    </mc:Choice>
    <mc:Fallback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Datenumfang und Rechenzeit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>
          <a:xfrm>
            <a:off x="250825" y="1340768"/>
            <a:ext cx="8642350" cy="4824412"/>
          </a:xfrm>
        </p:spPr>
        <p:txBody>
          <a:bodyPr/>
          <a:lstStyle/>
          <a:p>
            <a:pPr>
              <a:tabLst>
                <a:tab pos="5766816" algn="l"/>
              </a:tabLst>
            </a:pPr>
            <a:r>
              <a:rPr lang="de-CH" b="1" dirty="0"/>
              <a:t>Rassen: </a:t>
            </a:r>
            <a:r>
              <a:rPr lang="de-CH" dirty="0"/>
              <a:t>Edelschwein, Landrasse, F1 (</a:t>
            </a:r>
            <a:r>
              <a:rPr lang="de-CH" dirty="0" err="1"/>
              <a:t>ESxSL</a:t>
            </a:r>
            <a:r>
              <a:rPr lang="de-CH" dirty="0"/>
              <a:t>, </a:t>
            </a:r>
            <a:r>
              <a:rPr lang="de-CH" dirty="0" err="1"/>
              <a:t>SLxES</a:t>
            </a:r>
            <a:r>
              <a:rPr lang="de-CH" dirty="0"/>
              <a:t>)</a:t>
            </a:r>
          </a:p>
          <a:p>
            <a:pPr>
              <a:tabLst>
                <a:tab pos="5766816" algn="l"/>
              </a:tabLst>
            </a:pPr>
            <a:r>
              <a:rPr lang="de-CH" b="1" dirty="0"/>
              <a:t>Wurfleistungen</a:t>
            </a:r>
            <a:r>
              <a:rPr lang="de-CH" dirty="0"/>
              <a:t> ab Wurfdatum: 1.1.2002</a:t>
            </a:r>
          </a:p>
          <a:p>
            <a:pPr lvl="1">
              <a:tabLst>
                <a:tab pos="5766816" algn="l"/>
              </a:tabLst>
            </a:pPr>
            <a:r>
              <a:rPr lang="de-CH" sz="1920" dirty="0"/>
              <a:t>Lebend geborene Ferkel (LGF)			</a:t>
            </a:r>
            <a:r>
              <a:rPr lang="de-CH" sz="1920" dirty="0">
                <a:solidFill>
                  <a:srgbClr val="FF0000"/>
                </a:solidFill>
              </a:rPr>
              <a:t>580‘000</a:t>
            </a:r>
          </a:p>
          <a:p>
            <a:pPr lvl="1">
              <a:tabLst>
                <a:tab pos="5766816" algn="l"/>
              </a:tabLst>
            </a:pPr>
            <a:r>
              <a:rPr lang="de-CH" sz="1920" dirty="0"/>
              <a:t>Anteil untergewichtiger Ferkel (AUF)			</a:t>
            </a:r>
            <a:r>
              <a:rPr lang="de-CH" sz="1920" dirty="0">
                <a:solidFill>
                  <a:srgbClr val="FF0000"/>
                </a:solidFill>
              </a:rPr>
              <a:t>297‘000</a:t>
            </a:r>
          </a:p>
          <a:p>
            <a:pPr lvl="1">
              <a:tabLst>
                <a:tab pos="5766816" algn="l"/>
              </a:tabLst>
            </a:pPr>
            <a:r>
              <a:rPr lang="de-CH" sz="1920" dirty="0"/>
              <a:t>Ferkelaufzuchtrate (FAR)			</a:t>
            </a:r>
            <a:r>
              <a:rPr lang="de-CH" sz="1920" dirty="0">
                <a:solidFill>
                  <a:srgbClr val="FF0000"/>
                </a:solidFill>
              </a:rPr>
              <a:t>571‘000</a:t>
            </a:r>
          </a:p>
          <a:p>
            <a:pPr lvl="1">
              <a:tabLst>
                <a:tab pos="5766816" algn="l"/>
              </a:tabLst>
            </a:pPr>
            <a:r>
              <a:rPr lang="de-CH" sz="1920" dirty="0"/>
              <a:t>Intervall Absetzen-Belegung nach 1. Wurf (IAB)			</a:t>
            </a:r>
            <a:r>
              <a:rPr lang="de-CH" sz="1920" dirty="0">
                <a:solidFill>
                  <a:srgbClr val="FF0000"/>
                </a:solidFill>
              </a:rPr>
              <a:t>112‘000</a:t>
            </a:r>
            <a:endParaRPr lang="de-CH" dirty="0">
              <a:solidFill>
                <a:srgbClr val="FF0000"/>
              </a:solidFill>
            </a:endParaRPr>
          </a:p>
          <a:p>
            <a:pPr>
              <a:tabLst>
                <a:tab pos="5766816" algn="l"/>
              </a:tabLst>
            </a:pPr>
            <a:r>
              <a:rPr lang="de-CH" b="1" dirty="0"/>
              <a:t>Pedigree</a:t>
            </a:r>
            <a:r>
              <a:rPr lang="de-CH" dirty="0"/>
              <a:t> bis vor </a:t>
            </a:r>
            <a:r>
              <a:rPr lang="de-CH" dirty="0" err="1"/>
              <a:t>Geb.jahr</a:t>
            </a:r>
            <a:r>
              <a:rPr lang="de-CH" dirty="0"/>
              <a:t>: 2000</a:t>
            </a:r>
          </a:p>
          <a:p>
            <a:pPr lvl="1">
              <a:tabLst>
                <a:tab pos="5766816" algn="l"/>
              </a:tabLst>
            </a:pPr>
            <a:r>
              <a:rPr lang="de-CH" sz="1920" dirty="0">
                <a:solidFill>
                  <a:srgbClr val="FF0000"/>
                </a:solidFill>
              </a:rPr>
              <a:t>161‘000</a:t>
            </a:r>
            <a:r>
              <a:rPr lang="de-CH" sz="1920" dirty="0"/>
              <a:t> Tiere</a:t>
            </a:r>
          </a:p>
          <a:p>
            <a:r>
              <a:rPr lang="de-CH" b="1" dirty="0"/>
              <a:t>Typisierungen</a:t>
            </a:r>
            <a:r>
              <a:rPr lang="de-CH" dirty="0"/>
              <a:t> ab Geburtsdatum: 1.1.2002</a:t>
            </a:r>
          </a:p>
          <a:p>
            <a:pPr lvl="1"/>
            <a:r>
              <a:rPr lang="de-CH" sz="1920" dirty="0">
                <a:solidFill>
                  <a:srgbClr val="FF0000"/>
                </a:solidFill>
              </a:rPr>
              <a:t>12’600</a:t>
            </a:r>
            <a:r>
              <a:rPr lang="de-CH" sz="1920" dirty="0"/>
              <a:t> typisierte Tiere, davon </a:t>
            </a:r>
            <a:r>
              <a:rPr lang="de-CH" sz="1920" dirty="0">
                <a:solidFill>
                  <a:srgbClr val="FF0000"/>
                </a:solidFill>
              </a:rPr>
              <a:t>2‘600</a:t>
            </a:r>
            <a:r>
              <a:rPr lang="de-CH" sz="1920" dirty="0"/>
              <a:t> Referenztiere (trad. B%&gt;50, gemittelt über alle Merkmale)</a:t>
            </a:r>
          </a:p>
          <a:p>
            <a:r>
              <a:rPr lang="de-CH" b="1" dirty="0"/>
              <a:t>MME</a:t>
            </a:r>
            <a:r>
              <a:rPr lang="de-CH" dirty="0"/>
              <a:t> mit </a:t>
            </a:r>
            <a:r>
              <a:rPr lang="de-CH" dirty="0">
                <a:solidFill>
                  <a:srgbClr val="FF0000"/>
                </a:solidFill>
              </a:rPr>
              <a:t>1’124’000</a:t>
            </a:r>
            <a:r>
              <a:rPr lang="de-CH" dirty="0"/>
              <a:t> Gleichungen</a:t>
            </a:r>
          </a:p>
          <a:p>
            <a:r>
              <a:rPr lang="de-CH" dirty="0"/>
              <a:t>Gesamte </a:t>
            </a:r>
            <a:r>
              <a:rPr lang="de-CH" b="1" dirty="0"/>
              <a:t>Rechenzei</a:t>
            </a:r>
            <a:r>
              <a:rPr lang="de-CH" dirty="0"/>
              <a:t>t: </a:t>
            </a:r>
            <a:r>
              <a:rPr lang="de-CH" dirty="0">
                <a:solidFill>
                  <a:srgbClr val="FF0000"/>
                </a:solidFill>
              </a:rPr>
              <a:t>0h30</a:t>
            </a:r>
            <a:r>
              <a:rPr lang="de-CH" dirty="0"/>
              <a:t>‘ (ohne </a:t>
            </a:r>
            <a:r>
              <a:rPr lang="de-CH" dirty="0" err="1"/>
              <a:t>genom</a:t>
            </a:r>
            <a:r>
              <a:rPr lang="de-CH" dirty="0"/>
              <a:t>. Verw., Windows Server)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00"/>
    </mc:Choice>
    <mc:Fallback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Übersicht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SUISAG</a:t>
            </a:r>
          </a:p>
          <a:p>
            <a:r>
              <a:rPr lang="de-CH" dirty="0"/>
              <a:t>Zuchtprogramm / Zuchtziele</a:t>
            </a:r>
          </a:p>
          <a:p>
            <a:r>
              <a:rPr lang="de-CH" dirty="0"/>
              <a:t>Zuchtwertschätzung</a:t>
            </a:r>
          </a:p>
          <a:p>
            <a:pPr lvl="1"/>
            <a:r>
              <a:rPr lang="de-CH" dirty="0"/>
              <a:t>Reproduktion</a:t>
            </a:r>
          </a:p>
          <a:p>
            <a:pPr lvl="1"/>
            <a:r>
              <a:rPr lang="de-CH" dirty="0"/>
              <a:t>Produktion</a:t>
            </a:r>
          </a:p>
          <a:p>
            <a:pPr lvl="1"/>
            <a:r>
              <a:rPr lang="de-CH" dirty="0"/>
              <a:t>Exterieur</a:t>
            </a:r>
          </a:p>
          <a:p>
            <a:r>
              <a:rPr lang="de-CH" dirty="0"/>
              <a:t>Ausblick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  <a:endParaRPr lang="de-CH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58A577D-8F46-44DF-BD06-B3993F357536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 </a:t>
            </a:r>
            <a:r>
              <a:rPr lang="de-CH" dirty="0" err="1"/>
              <a:t>goZWS</a:t>
            </a:r>
            <a:br>
              <a:rPr lang="de-CH" dirty="0"/>
            </a:br>
            <a:r>
              <a:rPr lang="de-CH" sz="1344" dirty="0"/>
              <a:t>eigentliche ZWS (</a:t>
            </a:r>
            <a:r>
              <a:rPr lang="de-CH" sz="1344" dirty="0" err="1"/>
              <a:t>dh</a:t>
            </a:r>
            <a:r>
              <a:rPr lang="de-CH" sz="1344" dirty="0"/>
              <a:t> ohne SNP-Import) vollautomatisiert (</a:t>
            </a:r>
            <a:r>
              <a:rPr lang="de-CH" sz="1344" dirty="0" err="1"/>
              <a:t>Batchjob</a:t>
            </a:r>
            <a:r>
              <a:rPr lang="de-CH" sz="1344" dirty="0"/>
              <a:t>)</a:t>
            </a:r>
            <a:br>
              <a:rPr lang="de-CH" sz="1344" dirty="0"/>
            </a:br>
            <a:r>
              <a:rPr lang="de-CH" sz="1344" dirty="0"/>
              <a:t>Intervention auf Fehlermeldung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0" y="6448425"/>
            <a:ext cx="6048375" cy="365125"/>
          </a:xfrm>
        </p:spPr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68" y="1441919"/>
            <a:ext cx="7416249" cy="4985177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00"/>
    </mc:Choice>
    <mc:Fallback>
      <p:transition spd="slow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erade Verbindung mit Pfeil 52"/>
          <p:cNvCxnSpPr>
            <a:endCxn id="7" idx="2"/>
          </p:cNvCxnSpPr>
          <p:nvPr/>
        </p:nvCxnSpPr>
        <p:spPr bwMode="auto">
          <a:xfrm flipV="1">
            <a:off x="1187624" y="2597831"/>
            <a:ext cx="0" cy="623820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90826"/>
            <a:ext cx="1299600" cy="82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Gerade Verbindung mit Pfeil 37"/>
          <p:cNvCxnSpPr/>
          <p:nvPr/>
        </p:nvCxnSpPr>
        <p:spPr bwMode="auto">
          <a:xfrm flipV="1">
            <a:off x="5004066" y="3355848"/>
            <a:ext cx="396627" cy="4024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59" name="Form 58"/>
          <p:cNvCxnSpPr>
            <a:stCxn id="14" idx="1"/>
            <a:endCxn id="21" idx="2"/>
          </p:cNvCxnSpPr>
          <p:nvPr/>
        </p:nvCxnSpPr>
        <p:spPr bwMode="auto">
          <a:xfrm rot="10800000">
            <a:off x="1187639" y="4364256"/>
            <a:ext cx="1296139" cy="418884"/>
          </a:xfrm>
          <a:prstGeom prst="bentConnector2">
            <a:avLst/>
          </a:prstGeom>
          <a:noFill/>
          <a:ln w="76200" cap="sq" algn="ctr">
            <a:solidFill>
              <a:srgbClr val="00B050"/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50" name="Gerade Verbindung mit Pfeil 49"/>
          <p:cNvCxnSpPr/>
          <p:nvPr/>
        </p:nvCxnSpPr>
        <p:spPr bwMode="auto">
          <a:xfrm flipH="1">
            <a:off x="5004052" y="4742460"/>
            <a:ext cx="360256" cy="17342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47" name="Gerade Verbindung mit Pfeil 46"/>
          <p:cNvCxnSpPr>
            <a:endCxn id="19" idx="6"/>
          </p:cNvCxnSpPr>
          <p:nvPr/>
        </p:nvCxnSpPr>
        <p:spPr bwMode="auto">
          <a:xfrm flipH="1">
            <a:off x="7308304" y="4742459"/>
            <a:ext cx="360257" cy="62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42" name="Gerade Verbindung mit Pfeil 41"/>
          <p:cNvCxnSpPr/>
          <p:nvPr/>
        </p:nvCxnSpPr>
        <p:spPr bwMode="auto">
          <a:xfrm>
            <a:off x="8172400" y="3774641"/>
            <a:ext cx="19100" cy="614482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41" name="Gerade Verbindung mit Pfeil 40"/>
          <p:cNvCxnSpPr>
            <a:endCxn id="17" idx="2"/>
          </p:cNvCxnSpPr>
          <p:nvPr/>
        </p:nvCxnSpPr>
        <p:spPr bwMode="auto">
          <a:xfrm flipV="1">
            <a:off x="6520948" y="3338383"/>
            <a:ext cx="427316" cy="19715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35" name="Gerade Verbindung mit Pfeil 34"/>
          <p:cNvCxnSpPr>
            <a:endCxn id="13" idx="0"/>
          </p:cNvCxnSpPr>
          <p:nvPr/>
        </p:nvCxnSpPr>
        <p:spPr bwMode="auto">
          <a:xfrm flipH="1">
            <a:off x="3743908" y="2546072"/>
            <a:ext cx="12362" cy="399034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32" name="Gerade Verbindung mit Pfeil 31"/>
          <p:cNvCxnSpPr>
            <a:stCxn id="12" idx="6"/>
            <a:endCxn id="49" idx="1"/>
          </p:cNvCxnSpPr>
          <p:nvPr/>
        </p:nvCxnSpPr>
        <p:spPr bwMode="auto">
          <a:xfrm flipV="1">
            <a:off x="5532333" y="2021258"/>
            <a:ext cx="479844" cy="25127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 type="arrow"/>
            <a:tailEnd type="none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25" name="Gerade Verbindung mit Pfeil 24"/>
          <p:cNvCxnSpPr>
            <a:stCxn id="8" idx="3"/>
          </p:cNvCxnSpPr>
          <p:nvPr/>
        </p:nvCxnSpPr>
        <p:spPr bwMode="auto">
          <a:xfrm>
            <a:off x="2195736" y="1739832"/>
            <a:ext cx="432048" cy="168359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24" name="Gerade Verbindung mit Pfeil 23"/>
          <p:cNvCxnSpPr>
            <a:stCxn id="7" idx="3"/>
          </p:cNvCxnSpPr>
          <p:nvPr/>
        </p:nvCxnSpPr>
        <p:spPr bwMode="auto">
          <a:xfrm flipV="1">
            <a:off x="2195736" y="2184702"/>
            <a:ext cx="432048" cy="102856"/>
          </a:xfrm>
          <a:prstGeom prst="straightConnector1">
            <a:avLst/>
          </a:prstGeom>
          <a:noFill/>
          <a:ln w="76200" cap="sq" algn="ctr">
            <a:solidFill>
              <a:schemeClr val="accent5">
                <a:lumMod val="10000"/>
              </a:schemeClr>
            </a:solidFill>
            <a:round/>
            <a:headEnd/>
            <a:tailEnd type="arrow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sp>
        <p:nvSpPr>
          <p:cNvPr id="9" name="Rechteck 8"/>
          <p:cNvSpPr/>
          <p:nvPr/>
        </p:nvSpPr>
        <p:spPr bwMode="auto">
          <a:xfrm>
            <a:off x="179520" y="1562553"/>
            <a:ext cx="1008104" cy="354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endParaRPr lang="de-CH" sz="1728" b="1" dirty="0">
              <a:solidFill>
                <a:srgbClr val="120634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Zuchtprogramm Edelschwein-Mutterlinie und Nutzung </a:t>
            </a:r>
            <a:r>
              <a:rPr lang="de-CH" dirty="0" err="1"/>
              <a:t>goZWS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179516" y="1977336"/>
            <a:ext cx="2016224" cy="620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KB-Station</a:t>
            </a:r>
          </a:p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15 KB-Eber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79516" y="1562553"/>
            <a:ext cx="2016224" cy="354559"/>
          </a:xfrm>
          <a:prstGeom prst="rect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100 NS-Eber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2500776" y="1568582"/>
            <a:ext cx="3031557" cy="955605"/>
          </a:xfrm>
          <a:prstGeom prst="ellipse">
            <a:avLst/>
          </a:prstGeom>
          <a:solidFill>
            <a:srgbClr val="B1DCF9"/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sz="1920" b="1" dirty="0">
                <a:solidFill>
                  <a:srgbClr val="120634"/>
                </a:solidFill>
              </a:rPr>
              <a:t>500 Elitepaarungen/J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2483768" y="4339923"/>
            <a:ext cx="2520280" cy="886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Selektion</a:t>
            </a:r>
          </a:p>
          <a:p>
            <a:pPr algn="ctr">
              <a:spcBef>
                <a:spcPts val="0"/>
              </a:spcBef>
            </a:pPr>
            <a:r>
              <a:rPr lang="de-CH" sz="1728" dirty="0">
                <a:solidFill>
                  <a:srgbClr val="120634"/>
                </a:solidFill>
              </a:rPr>
              <a:t>Vollbrüder mit verschiedenen </a:t>
            </a:r>
            <a:r>
              <a:rPr lang="de-CH" sz="1728" dirty="0" err="1">
                <a:solidFill>
                  <a:srgbClr val="120634"/>
                </a:solidFill>
              </a:rPr>
              <a:t>goRZW</a:t>
            </a:r>
            <a:endParaRPr lang="de-CH" sz="1728" dirty="0">
              <a:solidFill>
                <a:srgbClr val="120634"/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6948264" y="2902129"/>
            <a:ext cx="2124000" cy="872509"/>
          </a:xfrm>
          <a:prstGeom prst="ellipse">
            <a:avLst/>
          </a:prstGeom>
          <a:solidFill>
            <a:srgbClr val="B1DCF9"/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sz="1728" b="1" dirty="0">
                <a:solidFill>
                  <a:srgbClr val="120634"/>
                </a:solidFill>
              </a:rPr>
              <a:t>Marker-</a:t>
            </a:r>
            <a:r>
              <a:rPr lang="de-CH" sz="1728" b="1" dirty="0" err="1">
                <a:solidFill>
                  <a:srgbClr val="120634"/>
                </a:solidFill>
              </a:rPr>
              <a:t>typisierung</a:t>
            </a:r>
            <a:endParaRPr lang="de-CH" sz="1728" b="1" dirty="0">
              <a:solidFill>
                <a:srgbClr val="120634"/>
              </a:solidFill>
            </a:endParaRPr>
          </a:p>
        </p:txBody>
      </p:sp>
      <p:sp>
        <p:nvSpPr>
          <p:cNvPr id="18" name="Flussdiagramm: Daten 17"/>
          <p:cNvSpPr/>
          <p:nvPr/>
        </p:nvSpPr>
        <p:spPr bwMode="auto">
          <a:xfrm>
            <a:off x="7524328" y="4400722"/>
            <a:ext cx="1556116" cy="620478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SNP-Marker</a:t>
            </a:r>
          </a:p>
        </p:txBody>
      </p:sp>
      <p:sp>
        <p:nvSpPr>
          <p:cNvPr id="19" name="Ellipse 18"/>
          <p:cNvSpPr/>
          <p:nvPr/>
        </p:nvSpPr>
        <p:spPr bwMode="auto">
          <a:xfrm>
            <a:off x="5364304" y="4119289"/>
            <a:ext cx="1944000" cy="1246442"/>
          </a:xfrm>
          <a:prstGeom prst="ellipse">
            <a:avLst/>
          </a:prstGeom>
          <a:solidFill>
            <a:srgbClr val="B1DCF9"/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Zuchtwert-</a:t>
            </a:r>
            <a:r>
              <a:rPr lang="de-CH" sz="1728" b="1" dirty="0" err="1">
                <a:solidFill>
                  <a:srgbClr val="120634"/>
                </a:solidFill>
              </a:rPr>
              <a:t>schätzung</a:t>
            </a:r>
            <a:endParaRPr lang="de-CH" sz="1728" b="1" dirty="0">
              <a:solidFill>
                <a:srgbClr val="120634"/>
              </a:solidFill>
            </a:endParaRPr>
          </a:p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(</a:t>
            </a:r>
            <a:r>
              <a:rPr lang="de-CH" sz="1728" b="1" dirty="0" err="1">
                <a:solidFill>
                  <a:srgbClr val="120634"/>
                </a:solidFill>
              </a:rPr>
              <a:t>goZWS</a:t>
            </a:r>
            <a:r>
              <a:rPr lang="de-CH" sz="1728" b="1" dirty="0">
                <a:solidFill>
                  <a:srgbClr val="120634"/>
                </a:solidFill>
              </a:rPr>
              <a:t>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01300" y="3705511"/>
            <a:ext cx="1233030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1728" dirty="0">
                <a:solidFill>
                  <a:srgbClr val="D8D8D8">
                    <a:lumMod val="10000"/>
                  </a:srgbClr>
                </a:solidFill>
                <a:latin typeface="Arial"/>
              </a:rPr>
              <a:t>Haarprobe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179516" y="3743768"/>
            <a:ext cx="2016224" cy="620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Quarantäne</a:t>
            </a:r>
          </a:p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40 </a:t>
            </a:r>
            <a:r>
              <a:rPr lang="de-CH" sz="1728" b="1" dirty="0" err="1">
                <a:solidFill>
                  <a:srgbClr val="120634"/>
                </a:solidFill>
              </a:rPr>
              <a:t>Jungeber</a:t>
            </a:r>
            <a:r>
              <a:rPr lang="de-CH" sz="1728" b="1" dirty="0">
                <a:solidFill>
                  <a:srgbClr val="120634"/>
                </a:solidFill>
              </a:rPr>
              <a:t>/J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1052220" y="4813259"/>
            <a:ext cx="1236031" cy="62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1728" b="1" dirty="0">
                <a:solidFill>
                  <a:srgbClr val="00B050"/>
                </a:solidFill>
                <a:latin typeface="Arial"/>
              </a:rPr>
              <a:t>Genauere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1728" b="1" dirty="0">
                <a:solidFill>
                  <a:srgbClr val="00B050"/>
                </a:solidFill>
                <a:latin typeface="Arial"/>
              </a:rPr>
              <a:t>Selektion!</a:t>
            </a:r>
          </a:p>
        </p:txBody>
      </p:sp>
      <p:sp>
        <p:nvSpPr>
          <p:cNvPr id="61" name="Rechteck 60"/>
          <p:cNvSpPr/>
          <p:nvPr/>
        </p:nvSpPr>
        <p:spPr bwMode="auto">
          <a:xfrm>
            <a:off x="251520" y="5641086"/>
            <a:ext cx="4176464" cy="354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dirty="0">
                <a:solidFill>
                  <a:srgbClr val="120634"/>
                </a:solidFill>
              </a:rPr>
              <a:t>Für 60‘000 SNP-Marker typisierte Tiere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6607">
            <a:off x="8551478" y="2002411"/>
            <a:ext cx="453843" cy="133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hteck 12"/>
          <p:cNvSpPr/>
          <p:nvPr/>
        </p:nvSpPr>
        <p:spPr bwMode="auto">
          <a:xfrm>
            <a:off x="2483768" y="2945106"/>
            <a:ext cx="2520280" cy="1418235"/>
          </a:xfrm>
          <a:prstGeom prst="rect">
            <a:avLst/>
          </a:prstGeom>
          <a:solidFill>
            <a:schemeClr val="bg1"/>
          </a:solidFill>
          <a:ln w="1905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ML-Eberaufzucht</a:t>
            </a:r>
          </a:p>
          <a:p>
            <a:pPr algn="ctr">
              <a:spcBef>
                <a:spcPts val="0"/>
              </a:spcBef>
            </a:pPr>
            <a:r>
              <a:rPr lang="de-CH" sz="1728" b="1" dirty="0" err="1">
                <a:solidFill>
                  <a:srgbClr val="120634"/>
                </a:solidFill>
              </a:rPr>
              <a:t>Sempach</a:t>
            </a:r>
            <a:endParaRPr lang="de-CH" sz="1728" b="1" dirty="0">
              <a:solidFill>
                <a:srgbClr val="120634"/>
              </a:solidFill>
            </a:endParaRPr>
          </a:p>
          <a:p>
            <a:pPr algn="ctr">
              <a:spcBef>
                <a:spcPts val="0"/>
              </a:spcBef>
            </a:pPr>
            <a:r>
              <a:rPr lang="de-CH" sz="1728" dirty="0">
                <a:solidFill>
                  <a:srgbClr val="120634"/>
                </a:solidFill>
              </a:rPr>
              <a:t>450 Eberferkel/J</a:t>
            </a:r>
          </a:p>
          <a:p>
            <a:pPr algn="ctr">
              <a:spcBef>
                <a:spcPts val="0"/>
              </a:spcBef>
            </a:pPr>
            <a:r>
              <a:rPr lang="de-CH" sz="1728" dirty="0">
                <a:solidFill>
                  <a:srgbClr val="120634"/>
                </a:solidFill>
              </a:rPr>
              <a:t>2-3 Vollbrüder/Wurf</a:t>
            </a:r>
          </a:p>
          <a:p>
            <a:pPr algn="ctr">
              <a:spcBef>
                <a:spcPts val="0"/>
              </a:spcBef>
            </a:pPr>
            <a:r>
              <a:rPr lang="de-CH" sz="1728" dirty="0">
                <a:solidFill>
                  <a:srgbClr val="120634"/>
                </a:solidFill>
              </a:rPr>
              <a:t>mit identischem RZW</a:t>
            </a:r>
          </a:p>
        </p:txBody>
      </p:sp>
      <p:sp>
        <p:nvSpPr>
          <p:cNvPr id="51" name="Rechteck 50"/>
          <p:cNvSpPr/>
          <p:nvPr/>
        </p:nvSpPr>
        <p:spPr bwMode="auto">
          <a:xfrm>
            <a:off x="6012160" y="1834569"/>
            <a:ext cx="720000" cy="354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endParaRPr lang="de-CH" sz="1728" b="1" dirty="0">
              <a:solidFill>
                <a:srgbClr val="120634"/>
              </a:solidFill>
            </a:endParaRPr>
          </a:p>
        </p:txBody>
      </p:sp>
      <p:sp>
        <p:nvSpPr>
          <p:cNvPr id="49" name="Rechteck 48"/>
          <p:cNvSpPr/>
          <p:nvPr/>
        </p:nvSpPr>
        <p:spPr bwMode="auto">
          <a:xfrm>
            <a:off x="6012177" y="1843978"/>
            <a:ext cx="2439447" cy="354559"/>
          </a:xfrm>
          <a:prstGeom prst="rect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1728" b="1" dirty="0">
                <a:solidFill>
                  <a:srgbClr val="120634"/>
                </a:solidFill>
              </a:rPr>
              <a:t>2400 Kernzuchtsauen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322" y="3010578"/>
            <a:ext cx="1196393" cy="76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15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00"/>
    </mc:Choice>
    <mc:Fallback>
      <p:transition spd="slow" advTm="1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 Beispiele von Vollbrüdern</a:t>
            </a:r>
            <a:br>
              <a:rPr lang="de-CH" dirty="0"/>
            </a:br>
            <a:r>
              <a:rPr lang="de-CH" dirty="0"/>
              <a:t>Traditionelle Abst.ZW </a:t>
            </a:r>
            <a:r>
              <a:rPr lang="de-CH" dirty="0" err="1"/>
              <a:t>vs</a:t>
            </a:r>
            <a:r>
              <a:rPr lang="de-CH" dirty="0"/>
              <a:t> </a:t>
            </a:r>
            <a:r>
              <a:rPr lang="de-CH" dirty="0" err="1"/>
              <a:t>goZW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83" y="1827347"/>
            <a:ext cx="9017687" cy="30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9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"/>
    </mc:Choice>
    <mc:Fallback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Produktion</a:t>
            </a:r>
            <a:br>
              <a:rPr lang="de-CH" dirty="0"/>
            </a:br>
            <a:r>
              <a:rPr lang="de-CH" dirty="0"/>
              <a:t>Merkmale und Erfassungsort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081166"/>
              </p:ext>
            </p:extLst>
          </p:nvPr>
        </p:nvGraphicFramePr>
        <p:xfrm>
          <a:off x="192024" y="1415288"/>
          <a:ext cx="8796528" cy="497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6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Merkmal</a:t>
                      </a:r>
                    </a:p>
                  </a:txBody>
                  <a:tcPr marL="86400" marR="86400" marT="27648" marB="27648"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Abk.</a:t>
                      </a:r>
                    </a:p>
                  </a:txBody>
                  <a:tcPr marL="86400" marR="86400" marT="27648" marB="27648"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Prüfung</a:t>
                      </a:r>
                    </a:p>
                  </a:txBody>
                  <a:tcPr marL="86400" marR="86400" marT="27648" marB="27648"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Messung</a:t>
                      </a:r>
                    </a:p>
                  </a:txBody>
                  <a:tcPr marL="86400" marR="86400" marT="27648" marB="276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Masttageszunahmen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MTZ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Wägen</a:t>
                      </a:r>
                      <a:r>
                        <a:rPr lang="de-CH" sz="1500" baseline="0" dirty="0"/>
                        <a:t> Prüfstart und -ende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Futterverzehr</a:t>
                      </a:r>
                      <a:r>
                        <a:rPr lang="de-CH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 Tag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FVZ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0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Futterstationen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Fleischfläche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FlFl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Planimetrie </a:t>
                      </a:r>
                      <a:r>
                        <a:rPr lang="de-CH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Karreeanschnitt</a:t>
                      </a:r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Labor 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Intramuskulärer Fettgehalt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IMF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NIR im Labor 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pH-Wert 1.5h post </a:t>
                      </a:r>
                      <a:r>
                        <a:rPr lang="de-CH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mort</a:t>
                      </a:r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CH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Karree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pH1K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Schlachthof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pH-Wert 24h post </a:t>
                      </a:r>
                      <a:r>
                        <a:rPr lang="de-CH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mort</a:t>
                      </a:r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Karree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pH24K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Schlachthof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Tropfsaftverlust bis 24 bis 72h </a:t>
                      </a:r>
                      <a:r>
                        <a:rPr lang="de-CH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Lagerung/Wägung im Labor 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Kochverlust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KV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Kochen/Wägung</a:t>
                      </a:r>
                      <a:r>
                        <a:rPr lang="de-CH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im Labor MLP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Scherkraft</a:t>
                      </a:r>
                      <a:r>
                        <a:rPr lang="de-CH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(Zartheit)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SKr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MLP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Messgerät</a:t>
                      </a:r>
                      <a:r>
                        <a:rPr lang="de-CH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im MLP Labor</a:t>
                      </a:r>
                      <a:endParaRPr lang="de-CH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Lebendtageszunahmen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LTZ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Betrieb/</a:t>
                      </a:r>
                      <a:r>
                        <a:rPr lang="de-CH" sz="1500" dirty="0" err="1"/>
                        <a:t>Feldpr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Waage, Zuchttechniker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Rückenspeckdicke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RSD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Betrieb/</a:t>
                      </a:r>
                      <a:r>
                        <a:rPr lang="de-CH" sz="1500" dirty="0" err="1"/>
                        <a:t>Feldpr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Ultraschall, Zuchttechniker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Muskeldicke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MD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Betrieb/</a:t>
                      </a:r>
                      <a:r>
                        <a:rPr lang="de-CH" sz="1500" dirty="0" err="1"/>
                        <a:t>Feldpr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Ultraschall,</a:t>
                      </a:r>
                      <a:r>
                        <a:rPr lang="de-CH" sz="1500" baseline="0" dirty="0"/>
                        <a:t> Zuchttechniker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Tageszunahmen</a:t>
                      </a:r>
                      <a:r>
                        <a:rPr lang="de-CH" sz="1500" baseline="0" dirty="0"/>
                        <a:t> Endprodukte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TZS</a:t>
                      </a:r>
                    </a:p>
                  </a:txBody>
                  <a:tcPr marL="86400" marR="86400" marT="27648" marB="2764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Testbetrieb</a:t>
                      </a:r>
                    </a:p>
                  </a:txBody>
                  <a:tcPr marL="86400" marR="86400" marT="27648" marB="2764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Schlachtgewicht im </a:t>
                      </a:r>
                      <a:r>
                        <a:rPr lang="de-CH" sz="1500" dirty="0" err="1"/>
                        <a:t>Shof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Magerfleischanteil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MFA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MLP/</a:t>
                      </a:r>
                      <a:r>
                        <a:rPr lang="de-CH" sz="1500" dirty="0" err="1"/>
                        <a:t>Testbetr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 err="1"/>
                        <a:t>AutoFOM</a:t>
                      </a:r>
                      <a:r>
                        <a:rPr lang="de-CH" sz="1500" dirty="0"/>
                        <a:t> im Schlachthof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r>
                        <a:rPr lang="de-CH" sz="1500" dirty="0"/>
                        <a:t>Erlös</a:t>
                      </a:r>
                      <a:r>
                        <a:rPr lang="de-CH" sz="1500" baseline="0" dirty="0"/>
                        <a:t> aus MFA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MFAEL</a:t>
                      </a:r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MLP/</a:t>
                      </a:r>
                      <a:r>
                        <a:rPr lang="de-CH" sz="1500" dirty="0" err="1"/>
                        <a:t>Testbetr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Bonus/Malus</a:t>
                      </a:r>
                      <a:r>
                        <a:rPr lang="de-CH" sz="1500" baseline="0" dirty="0"/>
                        <a:t> </a:t>
                      </a:r>
                      <a:r>
                        <a:rPr lang="de-CH" sz="1500" baseline="0" dirty="0" err="1"/>
                        <a:t>Proviande</a:t>
                      </a:r>
                      <a:r>
                        <a:rPr lang="de-CH" sz="1500" baseline="0" dirty="0"/>
                        <a:t> Maske</a:t>
                      </a:r>
                      <a:endParaRPr lang="de-CH" sz="1500" dirty="0"/>
                    </a:p>
                  </a:txBody>
                  <a:tcPr marL="86400" marR="86400" marT="27648" marB="276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3700" y="44624"/>
            <a:ext cx="6508750" cy="1143000"/>
          </a:xfrm>
        </p:spPr>
        <p:txBody>
          <a:bodyPr/>
          <a:lstStyle/>
          <a:p>
            <a:r>
              <a:rPr lang="de-CH" dirty="0"/>
              <a:t>Erfassung Futterverzehr an MLP</a:t>
            </a:r>
            <a:br>
              <a:rPr lang="de-CH" dirty="0"/>
            </a:br>
            <a:r>
              <a:rPr lang="de-CH" dirty="0"/>
              <a:t>Erneuerung Futterstationen </a:t>
            </a:r>
            <a:r>
              <a:rPr lang="de-CH" sz="2400" dirty="0"/>
              <a:t>(2018/19)</a:t>
            </a:r>
          </a:p>
        </p:txBody>
      </p:sp>
      <p:pic>
        <p:nvPicPr>
          <p:cNvPr id="7" name="Grafik 6" descr="H:\MLP\Zeitungen\Suisseporcs-Information\50 Jahre MLP Berichtserie 2017\Bericht 50 Jahre MLP SP-Heft Februar 2017\ASC_9286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52" t="15963" r="4258" b="23608"/>
          <a:stretch/>
        </p:blipFill>
        <p:spPr bwMode="auto">
          <a:xfrm>
            <a:off x="4932040" y="1277069"/>
            <a:ext cx="3596640" cy="5248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 descr="Y:\MediaArchiv\Zucht\MLP\3 Aufzuchtstall\Futterstation MLP 04 elektr Erfassung Prüftier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35" r="-1"/>
          <a:stretch/>
        </p:blipFill>
        <p:spPr bwMode="auto">
          <a:xfrm>
            <a:off x="755576" y="1286594"/>
            <a:ext cx="3600400" cy="5238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1234356" y="1277069"/>
            <a:ext cx="264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solidFill>
                  <a:schemeClr val="bg1"/>
                </a:solidFill>
                <a:latin typeface="+mn-lt"/>
              </a:rPr>
              <a:t>Bisher </a:t>
            </a:r>
            <a:r>
              <a:rPr lang="de-CH" sz="2400" dirty="0" err="1">
                <a:solidFill>
                  <a:schemeClr val="bg1"/>
                </a:solidFill>
                <a:latin typeface="+mn-lt"/>
              </a:rPr>
              <a:t>Fire</a:t>
            </a:r>
            <a:r>
              <a:rPr lang="de-CH" sz="2400" dirty="0">
                <a:solidFill>
                  <a:schemeClr val="bg1"/>
                </a:solidFill>
                <a:latin typeface="+mn-lt"/>
              </a:rPr>
              <a:t> Osborne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211482" y="1211071"/>
            <a:ext cx="3037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solidFill>
                  <a:schemeClr val="bg1"/>
                </a:solidFill>
                <a:latin typeface="+mn-lt"/>
              </a:rPr>
              <a:t>Neu Schauer Stationen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1E4B9-E27C-4AFC-AB2F-6DC26BCF0C24}" type="slidenum">
              <a:rPr lang="de-CH" smtClean="0"/>
              <a:pPr>
                <a:defRPr/>
              </a:pPr>
              <a:t>24</a:t>
            </a:fld>
            <a:endParaRPr lang="de-CH" dirty="0"/>
          </a:p>
        </p:txBody>
      </p:sp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388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6072"/>
            <a:ext cx="3343656" cy="577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327148" y="4727448"/>
            <a:ext cx="1485900" cy="768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6" name="Line 3"/>
          <p:cNvSpPr>
            <a:spLocks noChangeShapeType="1"/>
          </p:cNvSpPr>
          <p:nvPr/>
        </p:nvSpPr>
        <p:spPr bwMode="auto">
          <a:xfrm flipV="1">
            <a:off x="1428000" y="4917948"/>
            <a:ext cx="1716024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197" name="Line 4"/>
          <p:cNvSpPr>
            <a:spLocks noChangeShapeType="1"/>
          </p:cNvSpPr>
          <p:nvPr/>
        </p:nvSpPr>
        <p:spPr bwMode="auto">
          <a:xfrm flipV="1">
            <a:off x="1434085" y="5314188"/>
            <a:ext cx="17145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200" name="Rectangle 17"/>
          <p:cNvSpPr>
            <a:spLocks noChangeArrowheads="1"/>
          </p:cNvSpPr>
          <p:nvPr/>
        </p:nvSpPr>
        <p:spPr bwMode="auto">
          <a:xfrm>
            <a:off x="4483629" y="1719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38912" algn="r"/>
              </a:tabLs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1" name="Rectangle 20"/>
          <p:cNvSpPr>
            <a:spLocks noChangeArrowheads="1"/>
          </p:cNvSpPr>
          <p:nvPr/>
        </p:nvSpPr>
        <p:spPr bwMode="auto">
          <a:xfrm>
            <a:off x="4483629" y="39141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02" name="Rectangle 21"/>
          <p:cNvSpPr>
            <a:spLocks noChangeArrowheads="1"/>
          </p:cNvSpPr>
          <p:nvPr/>
        </p:nvSpPr>
        <p:spPr bwMode="auto">
          <a:xfrm>
            <a:off x="4483629" y="63898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38912" algn="r"/>
              </a:tabLs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3" name="Rectangle 2"/>
          <p:cNvSpPr>
            <a:spLocks noChangeArrowheads="1"/>
          </p:cNvSpPr>
          <p:nvPr/>
        </p:nvSpPr>
        <p:spPr bwMode="auto">
          <a:xfrm>
            <a:off x="2500884" y="2468880"/>
            <a:ext cx="1485900" cy="8229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204" name="Picture 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756" y="1577342"/>
            <a:ext cx="6143244" cy="445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72" dirty="0" err="1"/>
              <a:t>Fleischfläche</a:t>
            </a:r>
            <a:br>
              <a:rPr lang="en-GB" sz="3072" dirty="0"/>
            </a:br>
            <a:r>
              <a:rPr lang="en-GB" sz="2688" dirty="0" err="1"/>
              <a:t>Kotelettplanimetrie</a:t>
            </a:r>
            <a:r>
              <a:rPr lang="en-GB" sz="2688" dirty="0"/>
              <a:t> System </a:t>
            </a:r>
            <a:r>
              <a:rPr lang="en-GB" sz="2688" dirty="0" err="1"/>
              <a:t>ScanStar</a:t>
            </a:r>
            <a:endParaRPr lang="en-GB" sz="2688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4294967295"/>
          </p:nvPr>
        </p:nvSpPr>
        <p:spPr>
          <a:xfrm>
            <a:off x="0" y="6448425"/>
            <a:ext cx="6048375" cy="365125"/>
          </a:xfrm>
        </p:spPr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271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Produktion</a:t>
            </a:r>
            <a:br>
              <a:rPr lang="de-CH" dirty="0"/>
            </a:br>
            <a:r>
              <a:rPr lang="de-CH" dirty="0"/>
              <a:t>Auswertungsmodelle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70215"/>
              </p:ext>
            </p:extLst>
          </p:nvPr>
        </p:nvGraphicFramePr>
        <p:xfrm>
          <a:off x="-2" y="1909069"/>
          <a:ext cx="9025131" cy="450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9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5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69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73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73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5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0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8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6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873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endParaRPr lang="de-CH" sz="13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MTZ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FV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 err="1">
                          <a:latin typeface="Arial"/>
                        </a:rPr>
                        <a:t>FlF</a:t>
                      </a:r>
                      <a:endParaRPr lang="de-CH" sz="1300" b="0" i="0" u="none" strike="noStrike" dirty="0">
                        <a:latin typeface="Arial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IMF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latin typeface="Arial"/>
                        </a:rPr>
                        <a:t>pH1K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latin typeface="Arial"/>
                        </a:rPr>
                        <a:t>pH24K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DL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>
                          <a:latin typeface="Arial"/>
                        </a:rPr>
                        <a:t>KV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b="0" i="0" u="none" strike="noStrike" dirty="0" err="1">
                          <a:latin typeface="Arial"/>
                        </a:rPr>
                        <a:t>SKr</a:t>
                      </a:r>
                      <a:endParaRPr lang="de-CH" sz="1200" b="0" i="0" u="none" strike="noStrike" dirty="0">
                        <a:latin typeface="Arial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LTZ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RSD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MD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TZS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300" b="0" i="0" u="none" strike="noStrike" dirty="0">
                          <a:latin typeface="Arial"/>
                        </a:rPr>
                        <a:t>MFA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b="0" i="0" u="none" strike="noStrike" dirty="0">
                          <a:latin typeface="Arial"/>
                        </a:rPr>
                        <a:t>MFAEL</a:t>
                      </a:r>
                    </a:p>
                  </a:txBody>
                  <a:tcPr marL="9144" marR="9144" marT="9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77">
                <a:tc>
                  <a:txBody>
                    <a:bodyPr/>
                    <a:lstStyle/>
                    <a:p>
                      <a:r>
                        <a:rPr lang="de-CH" sz="1700" dirty="0"/>
                        <a:t>Betrieb x Stall</a:t>
                      </a:r>
                      <a:r>
                        <a:rPr lang="de-CH" sz="1700" baseline="0" dirty="0"/>
                        <a:t> x Zeitperiode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Stall</a:t>
                      </a:r>
                      <a:r>
                        <a:rPr lang="de-CH" sz="1700" baseline="0" dirty="0"/>
                        <a:t> x Umtrieb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477">
                <a:tc>
                  <a:txBody>
                    <a:bodyPr/>
                    <a:lstStyle/>
                    <a:p>
                      <a:r>
                        <a:rPr lang="de-CH" sz="1700" dirty="0"/>
                        <a:t>Schlachthof</a:t>
                      </a:r>
                      <a:r>
                        <a:rPr lang="de-CH" sz="1700" baseline="0" dirty="0"/>
                        <a:t> x Schlachttag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Rassengruppe</a:t>
                      </a:r>
                      <a:r>
                        <a:rPr lang="de-CH" sz="1700" baseline="0" dirty="0"/>
                        <a:t> (Reinzucht, Kreuzungen)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477">
                <a:tc>
                  <a:txBody>
                    <a:bodyPr/>
                    <a:lstStyle/>
                    <a:p>
                      <a:r>
                        <a:rPr lang="de-CH" sz="1700" dirty="0"/>
                        <a:t>Herkunftsbetrieb</a:t>
                      </a:r>
                      <a:r>
                        <a:rPr lang="de-CH" sz="1700" baseline="0" dirty="0"/>
                        <a:t> x Jahr (zufällig)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770">
                <a:tc>
                  <a:txBody>
                    <a:bodyPr/>
                    <a:lstStyle/>
                    <a:p>
                      <a:r>
                        <a:rPr lang="de-CH" sz="1700" dirty="0"/>
                        <a:t>Wurfumwelt (zufällig)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477">
                <a:tc>
                  <a:txBody>
                    <a:bodyPr/>
                    <a:lstStyle/>
                    <a:p>
                      <a:r>
                        <a:rPr lang="de-CH" sz="1700" dirty="0" err="1"/>
                        <a:t>genet</a:t>
                      </a:r>
                      <a:r>
                        <a:rPr lang="de-CH" sz="1700" dirty="0"/>
                        <a:t>. Gruppe unbekannter Eltern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Tier</a:t>
                      </a:r>
                      <a:r>
                        <a:rPr lang="de-CH" sz="1700" baseline="0" dirty="0"/>
                        <a:t> (zufällig)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015348"/>
              </p:ext>
            </p:extLst>
          </p:nvPr>
        </p:nvGraphicFramePr>
        <p:xfrm>
          <a:off x="2339752" y="1488440"/>
          <a:ext cx="6685377" cy="356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1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Prüfstation MLP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Feldpr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EPP/MLP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2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Produktion</a:t>
            </a:r>
            <a:br>
              <a:rPr lang="de-CH" dirty="0"/>
            </a:br>
            <a:r>
              <a:rPr lang="de-CH" dirty="0"/>
              <a:t>Parameter </a:t>
            </a:r>
            <a:r>
              <a:rPr lang="de-CH" sz="1728" dirty="0"/>
              <a:t>(h2 </a:t>
            </a:r>
            <a:r>
              <a:rPr lang="de-CH" sz="1728" dirty="0" err="1"/>
              <a:t>diag</a:t>
            </a:r>
            <a:r>
              <a:rPr lang="de-CH" sz="1728" dirty="0"/>
              <a:t>, </a:t>
            </a:r>
            <a:r>
              <a:rPr lang="de-CH" sz="1728" dirty="0" err="1"/>
              <a:t>rg</a:t>
            </a:r>
            <a:r>
              <a:rPr lang="de-CH" sz="1728" dirty="0"/>
              <a:t> unter, </a:t>
            </a:r>
            <a:r>
              <a:rPr lang="de-CH" sz="1728" dirty="0" err="1"/>
              <a:t>rp</a:t>
            </a:r>
            <a:r>
              <a:rPr lang="de-CH" sz="1728" dirty="0"/>
              <a:t> oberhalb Diagonale)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467569"/>
              </p:ext>
            </p:extLst>
          </p:nvPr>
        </p:nvGraphicFramePr>
        <p:xfrm>
          <a:off x="89752" y="1412776"/>
          <a:ext cx="8964496" cy="460851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60281">
                  <a:extLst>
                    <a:ext uri="{9D8B030D-6E8A-4147-A177-3AD203B41FA5}">
                      <a16:colId xmlns:a16="http://schemas.microsoft.com/office/drawing/2014/main" val="2281934774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1065554412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1205925060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3844770308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93291935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204394997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952116992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882927195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1884125895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797273634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76839058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37937294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1525981321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1138425242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659462060"/>
                    </a:ext>
                  </a:extLst>
                </a:gridCol>
                <a:gridCol w="560281">
                  <a:extLst>
                    <a:ext uri="{9D8B030D-6E8A-4147-A177-3AD203B41FA5}">
                      <a16:colId xmlns:a16="http://schemas.microsoft.com/office/drawing/2014/main" val="249862494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u="none" strike="noStrike" dirty="0">
                          <a:effectLst/>
                        </a:rPr>
                        <a:t> 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MTZ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FVZ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 err="1">
                          <a:effectLst/>
                        </a:rPr>
                        <a:t>FlF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IMF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pH1K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pH24K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DL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KV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 err="1">
                          <a:effectLst/>
                        </a:rPr>
                        <a:t>SKr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LTZ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RSD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MD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TZS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MFA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MFAEL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41972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MTZ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0.30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0.66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0.55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77466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FVZ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0.55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0.47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-0.35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0.32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0.48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0.40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-0.46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180725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FlF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-0.47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0.67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-0.27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-0.30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0.38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0.42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38491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IMF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0.35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-0.27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0.58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-0.30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8257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pH1K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0.10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0.23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-0.67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459145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pH24K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0.14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-0.07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0.37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44092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DL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0.19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-0.75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-0.22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0.29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231735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KV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-0.44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-0.30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0.53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352563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SKr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0.35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-0.23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0.35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14775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LTZ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0.63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0.64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0.02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0.28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2718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RSD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0.42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0.10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-0.01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0.49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-0.53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093488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MD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-0.43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0.83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0.00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-0.31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0.21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-0.01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057757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TZS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0.48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-0.13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0.08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-0.01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0.46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0.06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0.36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-0.09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739607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>
                          <a:effectLst/>
                        </a:rPr>
                        <a:t>MFA</a:t>
                      </a:r>
                      <a:endParaRPr lang="de-CH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-0.05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-0.62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0.55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-0.31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-0.15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-0.26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0.24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0.10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-0.20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-0.77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0.50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>
                          <a:effectLst/>
                        </a:rPr>
                        <a:t>-0.12</a:t>
                      </a:r>
                      <a:endParaRPr lang="de-CH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0.47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624034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de-CH" sz="1500" b="1" u="none" strike="noStrike" dirty="0">
                          <a:effectLst/>
                        </a:rPr>
                        <a:t>MFAEL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u="none" strike="noStrike" dirty="0">
                          <a:effectLst/>
                        </a:rPr>
                        <a:t> 0</a:t>
                      </a:r>
                      <a:endParaRPr lang="de-CH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500" b="1" u="none" strike="noStrike" dirty="0">
                          <a:effectLst/>
                        </a:rPr>
                        <a:t>0.15</a:t>
                      </a:r>
                      <a:endParaRPr lang="de-CH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68462"/>
                  </a:ext>
                </a:extLst>
              </a:tr>
            </a:tbl>
          </a:graphicData>
        </a:graphic>
      </p:graphicFrame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00"/>
    </mc:Choice>
    <mc:Fallback>
      <p:transition spd="slow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Produktion</a:t>
            </a:r>
            <a:br>
              <a:rPr lang="de-CH" dirty="0"/>
            </a:br>
            <a:r>
              <a:rPr lang="de-CH" dirty="0"/>
              <a:t>Methode und Datenumfang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sz="1728" dirty="0" err="1"/>
              <a:t>Genomisch</a:t>
            </a:r>
            <a:r>
              <a:rPr lang="de-CH" sz="1728" dirty="0"/>
              <a:t> optimierte Zuchtwertschätzung</a:t>
            </a:r>
          </a:p>
          <a:p>
            <a:pPr lvl="1"/>
            <a:r>
              <a:rPr lang="de-CH" sz="1536" dirty="0" err="1"/>
              <a:t>ssGBLUP</a:t>
            </a:r>
            <a:r>
              <a:rPr lang="de-CH" sz="1536" dirty="0"/>
              <a:t> Mehrmerkmals-Tiermodell</a:t>
            </a:r>
          </a:p>
          <a:p>
            <a:r>
              <a:rPr lang="de-CH" sz="1728" dirty="0"/>
              <a:t>Rassen: ES, SL, ESV, D, P, F1, ESVxF1, DxF1, PxF1</a:t>
            </a:r>
          </a:p>
          <a:p>
            <a:r>
              <a:rPr lang="de-CH" sz="1728" dirty="0"/>
              <a:t>Leistungen ab Prüfende 1.1.2006</a:t>
            </a:r>
          </a:p>
          <a:p>
            <a:pPr lvl="1">
              <a:tabLst>
                <a:tab pos="5166360" algn="l"/>
              </a:tabLst>
            </a:pPr>
            <a:r>
              <a:rPr lang="de-CH" sz="1536" dirty="0"/>
              <a:t>Prüfstation	</a:t>
            </a:r>
            <a:r>
              <a:rPr lang="de-CH" sz="1536" dirty="0">
                <a:solidFill>
                  <a:srgbClr val="FF0000"/>
                </a:solidFill>
              </a:rPr>
              <a:t>52‘000 Tiere</a:t>
            </a:r>
          </a:p>
          <a:p>
            <a:pPr lvl="1">
              <a:tabLst>
                <a:tab pos="5166360" algn="l"/>
              </a:tabLst>
            </a:pPr>
            <a:r>
              <a:rPr lang="de-CH" sz="1536" dirty="0"/>
              <a:t>Feldprüfung </a:t>
            </a:r>
            <a:r>
              <a:rPr lang="de-CH" sz="1536" dirty="0" err="1"/>
              <a:t>Z‘betriebe</a:t>
            </a:r>
            <a:r>
              <a:rPr lang="de-CH" sz="1536" dirty="0"/>
              <a:t>	</a:t>
            </a:r>
            <a:r>
              <a:rPr lang="de-CH" sz="1536" dirty="0">
                <a:solidFill>
                  <a:srgbClr val="FF0000"/>
                </a:solidFill>
              </a:rPr>
              <a:t>607‘000 Tiere</a:t>
            </a:r>
          </a:p>
          <a:p>
            <a:pPr lvl="1">
              <a:tabLst>
                <a:tab pos="5166360" algn="l"/>
              </a:tabLst>
            </a:pPr>
            <a:r>
              <a:rPr lang="de-CH" sz="1536" dirty="0"/>
              <a:t>Endprodukteprüfung	</a:t>
            </a:r>
            <a:r>
              <a:rPr lang="de-CH" sz="1536" dirty="0">
                <a:solidFill>
                  <a:srgbClr val="FF0000"/>
                </a:solidFill>
              </a:rPr>
              <a:t>93‘000 Tiere</a:t>
            </a:r>
          </a:p>
          <a:p>
            <a:pPr>
              <a:tabLst>
                <a:tab pos="4818888" algn="l"/>
              </a:tabLst>
            </a:pPr>
            <a:r>
              <a:rPr lang="de-CH" sz="1728" dirty="0"/>
              <a:t>Pedigree bis zurück zu Geburtsdatum 1.1.2000</a:t>
            </a:r>
          </a:p>
          <a:p>
            <a:pPr lvl="1">
              <a:tabLst>
                <a:tab pos="4818888" algn="l"/>
              </a:tabLst>
            </a:pPr>
            <a:r>
              <a:rPr lang="de-CH" sz="1536" dirty="0">
                <a:solidFill>
                  <a:srgbClr val="FF0000"/>
                </a:solidFill>
              </a:rPr>
              <a:t>769‘000</a:t>
            </a:r>
            <a:r>
              <a:rPr lang="de-CH" sz="1536" dirty="0"/>
              <a:t> Tiere im </a:t>
            </a:r>
            <a:r>
              <a:rPr lang="de-CH" sz="1536" dirty="0" err="1"/>
              <a:t>Pedigreefile</a:t>
            </a:r>
            <a:endParaRPr lang="de-CH" sz="1536" dirty="0"/>
          </a:p>
          <a:p>
            <a:pPr>
              <a:tabLst>
                <a:tab pos="4818888" algn="l"/>
              </a:tabLst>
            </a:pPr>
            <a:r>
              <a:rPr lang="de-CH" sz="1728" dirty="0"/>
              <a:t>Typisierte Tiere (60K SNP)</a:t>
            </a:r>
          </a:p>
          <a:p>
            <a:pPr lvl="1">
              <a:tabLst>
                <a:tab pos="4818888" algn="l"/>
              </a:tabLst>
            </a:pPr>
            <a:r>
              <a:rPr lang="de-CH" sz="1536" dirty="0"/>
              <a:t>Total </a:t>
            </a:r>
            <a:r>
              <a:rPr lang="de-CH" sz="1536" dirty="0">
                <a:solidFill>
                  <a:srgbClr val="FF0000"/>
                </a:solidFill>
              </a:rPr>
              <a:t>12’600</a:t>
            </a:r>
            <a:r>
              <a:rPr lang="de-CH" sz="1536" dirty="0"/>
              <a:t>, davon ca. </a:t>
            </a:r>
            <a:r>
              <a:rPr lang="de-CH" sz="1536" dirty="0">
                <a:solidFill>
                  <a:srgbClr val="FF0000"/>
                </a:solidFill>
              </a:rPr>
              <a:t>3’600</a:t>
            </a:r>
            <a:r>
              <a:rPr lang="de-CH" sz="1536" dirty="0"/>
              <a:t> Referenztiere (B% trad.&gt;60% im Schnitt über Merkmale)</a:t>
            </a:r>
          </a:p>
          <a:p>
            <a:pPr>
              <a:tabLst>
                <a:tab pos="4818888" algn="l"/>
              </a:tabLst>
            </a:pPr>
            <a:r>
              <a:rPr lang="de-CH" sz="1728" dirty="0"/>
              <a:t>Lösung Mischmodellgleichungen (MME)</a:t>
            </a:r>
          </a:p>
          <a:p>
            <a:pPr lvl="1">
              <a:tabLst>
                <a:tab pos="4818888" algn="l"/>
              </a:tabLst>
            </a:pPr>
            <a:r>
              <a:rPr lang="de-CH" sz="1536" dirty="0"/>
              <a:t>Dimension Gleichungssystem </a:t>
            </a:r>
            <a:r>
              <a:rPr lang="de-CH" sz="1536" dirty="0">
                <a:solidFill>
                  <a:srgbClr val="FF0000"/>
                </a:solidFill>
              </a:rPr>
              <a:t>14‘300‘000</a:t>
            </a:r>
          </a:p>
          <a:p>
            <a:pPr lvl="1">
              <a:tabLst>
                <a:tab pos="4818888" algn="l"/>
              </a:tabLst>
            </a:pPr>
            <a:r>
              <a:rPr lang="de-CH" sz="1536" dirty="0"/>
              <a:t>Software MiX99 (LUKE, Finnland)</a:t>
            </a:r>
          </a:p>
          <a:p>
            <a:pPr>
              <a:tabLst>
                <a:tab pos="4818888" algn="l"/>
              </a:tabLst>
            </a:pPr>
            <a:r>
              <a:rPr lang="de-CH" sz="1920" dirty="0"/>
              <a:t>Ablauf analog </a:t>
            </a:r>
            <a:r>
              <a:rPr lang="de-CH" sz="1920" dirty="0" err="1"/>
              <a:t>goZWS</a:t>
            </a:r>
            <a:r>
              <a:rPr lang="de-CH" sz="1920" dirty="0"/>
              <a:t> Reproduktion</a:t>
            </a:r>
          </a:p>
          <a:p>
            <a:pPr>
              <a:tabLst>
                <a:tab pos="4818888" algn="l"/>
              </a:tabLst>
            </a:pPr>
            <a:r>
              <a:rPr lang="de-CH" sz="1920" dirty="0"/>
              <a:t>Gesamte Rechenzeit </a:t>
            </a:r>
            <a:r>
              <a:rPr lang="de-CH" sz="1920" dirty="0">
                <a:solidFill>
                  <a:srgbClr val="FF0000"/>
                </a:solidFill>
              </a:rPr>
              <a:t>2h10</a:t>
            </a:r>
            <a:r>
              <a:rPr lang="de-CH" sz="1920" dirty="0"/>
              <a:t>’ (ohne </a:t>
            </a:r>
            <a:r>
              <a:rPr lang="de-CH" sz="1920" dirty="0" err="1"/>
              <a:t>genomische</a:t>
            </a:r>
            <a:r>
              <a:rPr lang="de-CH" sz="1920" dirty="0"/>
              <a:t> Verwandtschaft, Linux Server)	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00"/>
    </mc:Choice>
    <mc:Fallback>
      <p:transition spd="slow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Exterieurbeurteilung </a:t>
            </a:r>
            <a:br>
              <a:rPr lang="en-US"/>
            </a:br>
            <a:r>
              <a:rPr lang="en-US"/>
              <a:t>durch lineare Beschreibung</a:t>
            </a:r>
          </a:p>
        </p:txBody>
      </p:sp>
      <p:sp>
        <p:nvSpPr>
          <p:cNvPr id="2051" name="Fußzeilenplatzhalter 4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de-DE"/>
              <a:t>Vorlesung Zuchtwertschätzung beim Schwein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49796" y="1196751"/>
            <a:ext cx="8964488" cy="5277073"/>
          </a:xfrm>
        </p:spPr>
        <p:txBody>
          <a:bodyPr/>
          <a:lstStyle/>
          <a:p>
            <a:pPr eaLnBrk="1" hangingPunct="1"/>
            <a:r>
              <a:rPr lang="en-US" sz="2304" dirty="0" err="1"/>
              <a:t>lineare</a:t>
            </a:r>
            <a:r>
              <a:rPr lang="en-US" sz="2304" dirty="0"/>
              <a:t> </a:t>
            </a:r>
            <a:r>
              <a:rPr lang="en-US" sz="2304" dirty="0" err="1"/>
              <a:t>Skala</a:t>
            </a:r>
            <a:r>
              <a:rPr lang="en-US" sz="2304" dirty="0"/>
              <a:t> von 1-7 </a:t>
            </a:r>
            <a:r>
              <a:rPr lang="en-US" sz="2304" dirty="0" err="1"/>
              <a:t>beschreibt</a:t>
            </a:r>
            <a:r>
              <a:rPr lang="en-US" sz="2304" dirty="0"/>
              <a:t> </a:t>
            </a:r>
            <a:r>
              <a:rPr lang="en-US" sz="2304" dirty="0" err="1"/>
              <a:t>Ausprägung</a:t>
            </a:r>
            <a:r>
              <a:rPr lang="en-US" sz="2304" dirty="0"/>
              <a:t> (Note 4 </a:t>
            </a:r>
            <a:r>
              <a:rPr lang="en-US" sz="2304" dirty="0" err="1"/>
              <a:t>i.d.R</a:t>
            </a:r>
            <a:r>
              <a:rPr lang="en-US" sz="2304" dirty="0"/>
              <a:t>. optimal)</a:t>
            </a:r>
          </a:p>
          <a:p>
            <a:pPr eaLnBrk="1" hangingPunct="1"/>
            <a:r>
              <a:rPr lang="en-US" sz="2304" dirty="0" err="1"/>
              <a:t>zeitgleich</a:t>
            </a:r>
            <a:r>
              <a:rPr lang="en-US" sz="2304" dirty="0"/>
              <a:t> </a:t>
            </a:r>
            <a:r>
              <a:rPr lang="en-US" sz="2304" dirty="0" err="1"/>
              <a:t>mit</a:t>
            </a:r>
            <a:r>
              <a:rPr lang="en-US" sz="2304" dirty="0"/>
              <a:t> </a:t>
            </a:r>
            <a:r>
              <a:rPr lang="en-US" sz="2304" dirty="0" err="1"/>
              <a:t>Ultraschall-Messung</a:t>
            </a:r>
            <a:r>
              <a:rPr lang="en-US" sz="2304" dirty="0"/>
              <a:t> (ca. 100kg LG)</a:t>
            </a:r>
          </a:p>
          <a:p>
            <a:pPr eaLnBrk="1" hangingPunct="1"/>
            <a:r>
              <a:rPr lang="en-US" sz="2304" dirty="0" err="1"/>
              <a:t>durch</a:t>
            </a:r>
            <a:r>
              <a:rPr lang="en-US" sz="2304" dirty="0"/>
              <a:t> </a:t>
            </a:r>
            <a:r>
              <a:rPr lang="en-US" sz="2304" dirty="0" err="1"/>
              <a:t>lizenzierte</a:t>
            </a:r>
            <a:r>
              <a:rPr lang="en-US" sz="2304" dirty="0"/>
              <a:t> </a:t>
            </a:r>
            <a:r>
              <a:rPr lang="en-US" sz="2304" dirty="0" err="1"/>
              <a:t>Techniker</a:t>
            </a:r>
            <a:r>
              <a:rPr lang="en-US" sz="2304" dirty="0"/>
              <a:t> (Aus- und </a:t>
            </a:r>
            <a:r>
              <a:rPr lang="en-US" sz="2304" dirty="0" err="1"/>
              <a:t>Weiterbildung</a:t>
            </a:r>
            <a:r>
              <a:rPr lang="en-US" sz="2304" dirty="0"/>
              <a:t>)</a:t>
            </a:r>
          </a:p>
          <a:p>
            <a:pPr marL="0" indent="0" eaLnBrk="1" hangingPunct="1">
              <a:buNone/>
            </a:pPr>
            <a:endParaRPr lang="en-US" sz="3200" dirty="0"/>
          </a:p>
          <a:p>
            <a:pPr eaLnBrk="1" hangingPunct="1"/>
            <a:endParaRPr lang="en-US" sz="2304" dirty="0"/>
          </a:p>
          <a:p>
            <a:pPr eaLnBrk="1" hangingPunct="1"/>
            <a:endParaRPr lang="en-US" sz="2304" dirty="0"/>
          </a:p>
          <a:p>
            <a:pPr eaLnBrk="1" hangingPunct="1"/>
            <a:endParaRPr lang="en-US" sz="2304" dirty="0"/>
          </a:p>
          <a:p>
            <a:pPr eaLnBrk="1" hangingPunct="1"/>
            <a:endParaRPr lang="en-US" sz="2304" dirty="0"/>
          </a:p>
          <a:p>
            <a:pPr eaLnBrk="1" hangingPunct="1"/>
            <a:endParaRPr lang="en-US" sz="2304" dirty="0"/>
          </a:p>
          <a:p>
            <a:pPr eaLnBrk="1" hangingPunct="1"/>
            <a:endParaRPr lang="en-US" sz="2304" dirty="0"/>
          </a:p>
          <a:p>
            <a:pPr eaLnBrk="1" hangingPunct="1"/>
            <a:r>
              <a:rPr lang="en-US" sz="2304" dirty="0">
                <a:solidFill>
                  <a:srgbClr val="190113"/>
                </a:solidFill>
              </a:rPr>
              <a:t>42’000</a:t>
            </a:r>
            <a:r>
              <a:rPr lang="en-US" sz="2304" dirty="0"/>
              <a:t> </a:t>
            </a:r>
            <a:r>
              <a:rPr lang="en-US" sz="2304" dirty="0" err="1"/>
              <a:t>Tiere</a:t>
            </a:r>
            <a:r>
              <a:rPr lang="en-US" sz="2304" dirty="0"/>
              <a:t> (</a:t>
            </a:r>
            <a:r>
              <a:rPr lang="en-US" sz="2304" dirty="0" err="1"/>
              <a:t>reinrassige</a:t>
            </a:r>
            <a:r>
              <a:rPr lang="en-US" sz="2304" dirty="0"/>
              <a:t> </a:t>
            </a:r>
            <a:r>
              <a:rPr lang="en-US" sz="2304" dirty="0" err="1"/>
              <a:t>Sauen</a:t>
            </a:r>
            <a:r>
              <a:rPr lang="en-US" sz="2304" dirty="0"/>
              <a:t> und Eber, F1-Sauen)/</a:t>
            </a:r>
            <a:r>
              <a:rPr lang="en-US" sz="2304" dirty="0" err="1"/>
              <a:t>Jahr</a:t>
            </a:r>
            <a:endParaRPr lang="en-US" sz="2304" dirty="0"/>
          </a:p>
          <a:p>
            <a:pPr eaLnBrk="1" hangingPunct="1">
              <a:buFont typeface="Symbol" pitchFamily="18" charset="2"/>
              <a:buNone/>
            </a:pPr>
            <a:r>
              <a:rPr lang="en-US" sz="2304" b="1" dirty="0">
                <a:solidFill>
                  <a:srgbClr val="FF0066"/>
                </a:solidFill>
                <a:sym typeface="Symbol" pitchFamily="18" charset="2"/>
              </a:rPr>
              <a:t> </a:t>
            </a:r>
            <a:r>
              <a:rPr lang="en-US" sz="2304" b="1" dirty="0" err="1">
                <a:solidFill>
                  <a:srgbClr val="FF0066"/>
                </a:solidFill>
                <a:sym typeface="Symbol" pitchFamily="18" charset="2"/>
              </a:rPr>
              <a:t>Qualitätskontrolle</a:t>
            </a:r>
            <a:r>
              <a:rPr lang="en-US" sz="2304" b="1" dirty="0">
                <a:solidFill>
                  <a:srgbClr val="FF0066"/>
                </a:solidFill>
                <a:sym typeface="Symbol" pitchFamily="18" charset="2"/>
              </a:rPr>
              <a:t> und </a:t>
            </a:r>
            <a:r>
              <a:rPr lang="en-US" sz="2304" b="1" dirty="0" err="1">
                <a:solidFill>
                  <a:srgbClr val="FF0066"/>
                </a:solidFill>
                <a:sym typeface="Symbol" pitchFamily="18" charset="2"/>
              </a:rPr>
              <a:t>Daten</a:t>
            </a:r>
            <a:r>
              <a:rPr lang="en-US" sz="2304" b="1" dirty="0">
                <a:solidFill>
                  <a:srgbClr val="FF0066"/>
                </a:solidFill>
                <a:sym typeface="Symbol" pitchFamily="18" charset="2"/>
              </a:rPr>
              <a:t> </a:t>
            </a:r>
            <a:r>
              <a:rPr lang="en-US" sz="2304" b="1" dirty="0" err="1">
                <a:solidFill>
                  <a:srgbClr val="FF0066"/>
                </a:solidFill>
                <a:sym typeface="Symbol" pitchFamily="18" charset="2"/>
              </a:rPr>
              <a:t>für</a:t>
            </a:r>
            <a:r>
              <a:rPr lang="en-US" sz="2304" b="1" dirty="0">
                <a:solidFill>
                  <a:srgbClr val="FF0066"/>
                </a:solidFill>
                <a:sym typeface="Symbol" pitchFamily="18" charset="2"/>
              </a:rPr>
              <a:t> </a:t>
            </a:r>
            <a:r>
              <a:rPr lang="en-US" sz="2304" b="1" dirty="0" err="1">
                <a:solidFill>
                  <a:srgbClr val="FF0066"/>
                </a:solidFill>
                <a:sym typeface="Symbol" pitchFamily="18" charset="2"/>
              </a:rPr>
              <a:t>Zuchtwertschätzung</a:t>
            </a:r>
            <a:endParaRPr lang="en-US" sz="2304" b="1" dirty="0">
              <a:solidFill>
                <a:srgbClr val="FF0066"/>
              </a:solidFill>
            </a:endParaRPr>
          </a:p>
        </p:txBody>
      </p:sp>
      <p:pic>
        <p:nvPicPr>
          <p:cNvPr id="2056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733" y="2903221"/>
            <a:ext cx="3622548" cy="13136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05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733" y="4285608"/>
            <a:ext cx="3622548" cy="10957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" name="Textfeld 9"/>
          <p:cNvSpPr txBox="1"/>
          <p:nvPr/>
        </p:nvSpPr>
        <p:spPr>
          <a:xfrm>
            <a:off x="5394960" y="2537460"/>
            <a:ext cx="1023037" cy="3582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CH" sz="1728" dirty="0">
                <a:solidFill>
                  <a:srgbClr val="E9177A"/>
                </a:solidFill>
                <a:latin typeface="Arial"/>
              </a:rPr>
              <a:t>Beispiel:</a:t>
            </a:r>
          </a:p>
        </p:txBody>
      </p:sp>
      <p:graphicFrame>
        <p:nvGraphicFramePr>
          <p:cNvPr id="11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72513077"/>
              </p:ext>
            </p:extLst>
          </p:nvPr>
        </p:nvGraphicFramePr>
        <p:xfrm>
          <a:off x="1" y="2492896"/>
          <a:ext cx="5580112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Document" r:id="rId8" imgW="8824091" imgH="5114328" progId="Word.Document.8">
                  <p:embed/>
                </p:oleObj>
              </mc:Choice>
              <mc:Fallback>
                <p:oleObj name="Document" r:id="rId8" imgW="8824091" imgH="5114328" progId="Word.Document.8">
                  <p:embed/>
                  <p:pic>
                    <p:nvPicPr>
                      <p:cNvPr id="205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2492896"/>
                        <a:ext cx="5580112" cy="3295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32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7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0"/>
    </mc:Choice>
    <mc:Fallback>
      <p:transition spd="slow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SUISAG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0" y="1340768"/>
            <a:ext cx="85324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58A577D-8F46-44DF-BD06-B3993F357536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1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00"/>
    </mc:Choice>
    <mc:Fallback>
      <p:transition spd="slow" advTm="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Exterieur</a:t>
            </a:r>
            <a:br>
              <a:rPr lang="de-CH" dirty="0"/>
            </a:br>
            <a:r>
              <a:rPr lang="de-CH" dirty="0"/>
              <a:t>Merkmale und Erfassungsort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308848"/>
              </p:ext>
            </p:extLst>
          </p:nvPr>
        </p:nvGraphicFramePr>
        <p:xfrm>
          <a:off x="223939" y="1340768"/>
          <a:ext cx="8796529" cy="462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77801270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Merkmal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Abk.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Definition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Prüfung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Beschreibung/Messung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Anzahl</a:t>
                      </a:r>
                      <a:r>
                        <a:rPr lang="de-CH" sz="1700" baseline="0" dirty="0"/>
                        <a:t> Zitzen links und rechts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Zi</a:t>
                      </a:r>
                      <a:r>
                        <a:rPr lang="de-CH" sz="1700" baseline="0" dirty="0"/>
                        <a:t> </a:t>
                      </a:r>
                      <a:r>
                        <a:rPr lang="de-CH" sz="1700" baseline="0" dirty="0" err="1"/>
                        <a:t>LuR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Anzahl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Anzahl Stülpzitzen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Stlp</a:t>
                      </a:r>
                      <a:endParaRPr lang="de-CH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Anzahl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Anzahl Zwischenzitzen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ZwZi</a:t>
                      </a:r>
                      <a:endParaRPr lang="de-CH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Anzahl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X-O Stellung hinten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X-O h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säbelbeinig</a:t>
                      </a:r>
                      <a:r>
                        <a:rPr lang="de-CH" sz="17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stuhlbeinig hi</a:t>
                      </a:r>
                      <a:endParaRPr lang="de-CH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sä-</a:t>
                      </a:r>
                      <a:r>
                        <a:rPr lang="de-CH" sz="1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Fesseln</a:t>
                      </a:r>
                      <a:r>
                        <a:rPr lang="de-CH" sz="17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weich-steil hinten</a:t>
                      </a:r>
                      <a:endParaRPr lang="de-CH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099" rtl="0" eaLnBrk="1" latinLnBrk="0" hangingPunct="1"/>
                      <a:r>
                        <a:rPr lang="de-CH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Fs.st h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Grösse Innenklauen hinten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Ik.gr</a:t>
                      </a:r>
                      <a:r>
                        <a:rPr lang="de-CH" sz="1700" baseline="0" dirty="0"/>
                        <a:t> h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gebeugt – </a:t>
                      </a:r>
                      <a:r>
                        <a:rPr lang="de-CH" sz="1700" dirty="0" err="1"/>
                        <a:t>vorbiegig</a:t>
                      </a:r>
                      <a:r>
                        <a:rPr lang="de-CH" sz="1700" baseline="0" dirty="0"/>
                        <a:t> vorne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gb-vo</a:t>
                      </a:r>
                      <a:r>
                        <a:rPr lang="de-CH" sz="1700" dirty="0"/>
                        <a:t> v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MLP/Betrieb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Anzahl Schleimbeutel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Slmb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Anzahl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Lendendruck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Ldrk</a:t>
                      </a:r>
                      <a:endParaRPr lang="de-CH" sz="1700" dirty="0"/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Gang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Gang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 err="1"/>
                        <a:t>AbwOpt</a:t>
                      </a:r>
                      <a:r>
                        <a:rPr lang="de-CH" sz="1700" dirty="0"/>
                        <a:t>*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0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dirty="0"/>
                        <a:t>Lizensierter Techniker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Schlachtkörperlänge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SKL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cm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MLP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700" dirty="0"/>
                        <a:t>Messung Schlachthof</a:t>
                      </a:r>
                    </a:p>
                  </a:txBody>
                  <a:tcPr marL="87782" marR="87782" marT="43891" marB="4389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35496" y="6000555"/>
            <a:ext cx="9100589" cy="473270"/>
          </a:xfrm>
        </p:spPr>
        <p:txBody>
          <a:bodyPr/>
          <a:lstStyle/>
          <a:p>
            <a:r>
              <a:rPr lang="de-CH" sz="1500" dirty="0"/>
              <a:t>*</a:t>
            </a:r>
            <a:r>
              <a:rPr lang="de-CH" sz="1500" dirty="0" err="1"/>
              <a:t>AbwOpt</a:t>
            </a:r>
            <a:r>
              <a:rPr lang="de-CH" sz="1500" dirty="0"/>
              <a:t>= - </a:t>
            </a:r>
            <a:r>
              <a:rPr lang="de-CH" sz="1500" dirty="0" err="1"/>
              <a:t>abs</a:t>
            </a:r>
            <a:r>
              <a:rPr lang="de-CH" sz="1500" dirty="0"/>
              <a:t>(lineare Beschreibung – Optimum) : Abweichung vom Optimum: 0 = optimal, negativ = Abweichung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8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0"/>
    </mc:Choice>
    <mc:Fallback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Erfassung von </a:t>
            </a:r>
            <a:r>
              <a:rPr lang="de-CH" dirty="0" err="1"/>
              <a:t>Exterieurmerkmalen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39552" y="1413372"/>
            <a:ext cx="8352928" cy="4895354"/>
          </a:xfrm>
        </p:spPr>
        <p:txBody>
          <a:bodyPr/>
          <a:lstStyle/>
          <a:p>
            <a:r>
              <a:rPr lang="de-CH" dirty="0"/>
              <a:t>LBE am lebenden Tier			        Schlachtkörperlänge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pic>
        <p:nvPicPr>
          <p:cNvPr id="4" name="Grafik 3" descr="000115_Schlachtlänge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5"/>
          <a:stretch/>
        </p:blipFill>
        <p:spPr>
          <a:xfrm>
            <a:off x="5436096" y="1916832"/>
            <a:ext cx="3241055" cy="4463901"/>
          </a:xfrm>
          <a:prstGeom prst="rect">
            <a:avLst/>
          </a:prstGeom>
        </p:spPr>
      </p:pic>
      <p:pic>
        <p:nvPicPr>
          <p:cNvPr id="6" name="Picture 4" descr="H:\GB_Zucht\Vorträge\K&amp;V UFA 2014\Fotos für virtueller Stallrundgang\DSC_006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4" t="14018" r="22768" b="18763"/>
          <a:stretch/>
        </p:blipFill>
        <p:spPr bwMode="auto">
          <a:xfrm>
            <a:off x="539552" y="1916832"/>
            <a:ext cx="3096344" cy="4476958"/>
          </a:xfrm>
          <a:prstGeom prst="rect">
            <a:avLst/>
          </a:prstGeom>
          <a:noFill/>
        </p:spPr>
      </p:pic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CD0BD4D-9BC6-4536-AA55-D68CF76C47CB}" type="slidenum">
              <a:rPr lang="de-CH" smtClean="0"/>
              <a:pPr>
                <a:defRPr/>
              </a:pPr>
              <a:t>31</a:t>
            </a:fld>
            <a:endParaRPr lang="de-CH" dirty="0"/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8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Exterieur</a:t>
            </a:r>
            <a:br>
              <a:rPr lang="de-CH" dirty="0"/>
            </a:br>
            <a:r>
              <a:rPr lang="de-CH" dirty="0"/>
              <a:t>Auswertungsmodelle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211902"/>
              </p:ext>
            </p:extLst>
          </p:nvPr>
        </p:nvGraphicFramePr>
        <p:xfrm>
          <a:off x="144468" y="1689608"/>
          <a:ext cx="8820020" cy="3364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2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30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4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3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26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2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04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62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 err="1">
                          <a:latin typeface="Arial"/>
                        </a:rPr>
                        <a:t>Zi</a:t>
                      </a:r>
                      <a:r>
                        <a:rPr lang="de-CH" sz="1700" b="0" i="0" u="none" strike="noStrike" dirty="0">
                          <a:latin typeface="Arial"/>
                        </a:rPr>
                        <a:t> </a:t>
                      </a:r>
                      <a:r>
                        <a:rPr lang="de-CH" sz="1700" b="0" i="0" u="none" strike="noStrike" dirty="0" err="1">
                          <a:latin typeface="Arial"/>
                        </a:rPr>
                        <a:t>LuR</a:t>
                      </a:r>
                      <a:endParaRPr lang="de-CH" sz="1700" b="0" i="0" u="none" strike="noStrike" dirty="0">
                        <a:latin typeface="Arial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 err="1">
                          <a:latin typeface="Arial"/>
                        </a:rPr>
                        <a:t>Stlp</a:t>
                      </a:r>
                      <a:endParaRPr lang="de-CH" sz="1700" b="0" i="0" u="none" strike="noStrike" dirty="0">
                        <a:latin typeface="Arial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>
                          <a:latin typeface="Arial"/>
                        </a:rPr>
                        <a:t>ZwZi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>
                          <a:latin typeface="Arial"/>
                        </a:rPr>
                        <a:t>X-O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>
                          <a:latin typeface="Arial"/>
                        </a:rPr>
                        <a:t>sä-</a:t>
                      </a:r>
                      <a:r>
                        <a:rPr lang="de-CH" sz="1700" b="0" i="0" u="none" strike="noStrike" dirty="0" err="1">
                          <a:latin typeface="Arial"/>
                        </a:rPr>
                        <a:t>st</a:t>
                      </a:r>
                      <a:r>
                        <a:rPr lang="de-CH" sz="17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>
                          <a:latin typeface="Arial"/>
                        </a:rPr>
                        <a:t>Fs.st 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>
                          <a:latin typeface="Arial"/>
                        </a:rPr>
                        <a:t>Ik.gr 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 err="1">
                          <a:latin typeface="Arial"/>
                        </a:rPr>
                        <a:t>gb-vb</a:t>
                      </a:r>
                      <a:endParaRPr lang="de-CH" sz="1700" b="0" i="0" u="none" strike="noStrike" dirty="0">
                        <a:latin typeface="Arial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>
                          <a:latin typeface="Arial"/>
                        </a:rPr>
                        <a:t>Slmb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>
                          <a:latin typeface="Arial"/>
                        </a:rPr>
                        <a:t>Ldrk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>
                          <a:latin typeface="Arial"/>
                        </a:rPr>
                        <a:t>Gang</a:t>
                      </a: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0" i="0" u="none" strike="noStrike" dirty="0">
                          <a:latin typeface="Arial"/>
                        </a:rPr>
                        <a:t>SKL</a:t>
                      </a:r>
                    </a:p>
                  </a:txBody>
                  <a:tcPr marL="9144" marR="9144" marT="9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77">
                <a:tc>
                  <a:txBody>
                    <a:bodyPr/>
                    <a:lstStyle/>
                    <a:p>
                      <a:r>
                        <a:rPr lang="de-CH" sz="1700" dirty="0"/>
                        <a:t>Betrieb x Stall</a:t>
                      </a:r>
                      <a:r>
                        <a:rPr lang="de-CH" sz="1700" baseline="0" dirty="0"/>
                        <a:t> x Zeitperiode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Techniker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Reinrassig/Kreuzung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f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77">
                <a:tc>
                  <a:txBody>
                    <a:bodyPr/>
                    <a:lstStyle/>
                    <a:p>
                      <a:r>
                        <a:rPr lang="de-CH" sz="1700" dirty="0"/>
                        <a:t>Herkunftsbetrieb</a:t>
                      </a:r>
                      <a:r>
                        <a:rPr lang="de-CH" sz="1700" baseline="0" dirty="0"/>
                        <a:t> x Jahr (zufällig)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Wurfumwelt (zufällig)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 err="1"/>
                        <a:t>genet</a:t>
                      </a:r>
                      <a:r>
                        <a:rPr lang="de-CH" sz="1700" dirty="0"/>
                        <a:t>. </a:t>
                      </a:r>
                      <a:r>
                        <a:rPr lang="de-CH" sz="1700" dirty="0" err="1"/>
                        <a:t>Grp</a:t>
                      </a:r>
                      <a:r>
                        <a:rPr lang="de-CH" sz="1700" dirty="0"/>
                        <a:t> unb. Eltern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x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Tier</a:t>
                      </a:r>
                      <a:r>
                        <a:rPr lang="de-CH" sz="1700" baseline="0" dirty="0"/>
                        <a:t> (zufällig)</a:t>
                      </a:r>
                      <a:endParaRPr lang="de-CH" sz="1700" dirty="0"/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z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32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179512" y="5085184"/>
            <a:ext cx="85088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+mn-lt"/>
              </a:rPr>
              <a:t>f=fix, z=zufällig, x=</a:t>
            </a:r>
            <a:r>
              <a:rPr lang="de-CH" sz="1400" dirty="0" err="1">
                <a:latin typeface="+mn-lt"/>
              </a:rPr>
              <a:t>Covariable</a:t>
            </a:r>
            <a:endParaRPr lang="de-CH" sz="1400" dirty="0">
              <a:latin typeface="+mn-lt"/>
            </a:endParaRPr>
          </a:p>
          <a:p>
            <a:endParaRPr lang="de-CH" sz="800" dirty="0">
              <a:latin typeface="+mn-lt"/>
            </a:endParaRPr>
          </a:p>
          <a:p>
            <a:r>
              <a:rPr lang="de-CH" sz="1400" dirty="0">
                <a:latin typeface="+mn-lt"/>
              </a:rPr>
              <a:t>Merkmale X-O, sä-</a:t>
            </a:r>
            <a:r>
              <a:rPr lang="de-CH" sz="1400" dirty="0" err="1">
                <a:latin typeface="+mn-lt"/>
              </a:rPr>
              <a:t>st</a:t>
            </a:r>
            <a:r>
              <a:rPr lang="de-CH" sz="1400" dirty="0">
                <a:latin typeface="+mn-lt"/>
              </a:rPr>
              <a:t>, Fs.st, Ik.gr, </a:t>
            </a:r>
            <a:r>
              <a:rPr lang="de-CH" sz="1400" dirty="0" err="1">
                <a:latin typeface="+mn-lt"/>
              </a:rPr>
              <a:t>gb-vb</a:t>
            </a:r>
            <a:r>
              <a:rPr lang="de-CH" sz="1400" dirty="0">
                <a:latin typeface="+mn-lt"/>
              </a:rPr>
              <a:t>, </a:t>
            </a:r>
            <a:r>
              <a:rPr lang="de-CH" sz="1400" dirty="0" err="1">
                <a:latin typeface="+mn-lt"/>
              </a:rPr>
              <a:t>Ldrk</a:t>
            </a:r>
            <a:r>
              <a:rPr lang="de-CH" sz="1400" dirty="0">
                <a:latin typeface="+mn-lt"/>
              </a:rPr>
              <a:t>, Gang gehen als absolute Abweichungen vom Optimum in die ZWS ein</a:t>
            </a:r>
          </a:p>
          <a:p>
            <a:endParaRPr lang="de-CH" sz="800" dirty="0">
              <a:latin typeface="+mn-lt"/>
            </a:endParaRPr>
          </a:p>
          <a:p>
            <a:r>
              <a:rPr lang="de-CH" sz="1400" dirty="0">
                <a:latin typeface="+mn-lt"/>
              </a:rPr>
              <a:t>Zuchtwert = Effekt von Tier + Effekt genetischer Gruppe unbekannter Eltern gemäss Blutanteil</a:t>
            </a:r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8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0"/>
    </mc:Choice>
    <mc:Fallback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Exterieur</a:t>
            </a:r>
            <a:br>
              <a:rPr lang="de-CH" dirty="0"/>
            </a:br>
            <a:r>
              <a:rPr lang="de-CH" dirty="0"/>
              <a:t>Parameter </a:t>
            </a:r>
            <a:r>
              <a:rPr lang="de-CH" sz="1920" dirty="0"/>
              <a:t>(h2 </a:t>
            </a:r>
            <a:r>
              <a:rPr lang="de-CH" sz="1920" dirty="0" err="1"/>
              <a:t>diag</a:t>
            </a:r>
            <a:r>
              <a:rPr lang="de-CH" sz="1920" dirty="0"/>
              <a:t>, </a:t>
            </a:r>
            <a:r>
              <a:rPr lang="de-CH" sz="1920" dirty="0" err="1"/>
              <a:t>rg</a:t>
            </a:r>
            <a:r>
              <a:rPr lang="de-CH" sz="1920" dirty="0"/>
              <a:t> unter, </a:t>
            </a:r>
            <a:r>
              <a:rPr lang="de-CH" sz="1920" dirty="0" err="1"/>
              <a:t>rp</a:t>
            </a:r>
            <a:r>
              <a:rPr lang="de-CH" sz="1920" dirty="0"/>
              <a:t> oberhalb Diagonale)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32440" y="5362136"/>
            <a:ext cx="8635542" cy="743488"/>
          </a:xfrm>
        </p:spPr>
        <p:txBody>
          <a:bodyPr/>
          <a:lstStyle/>
          <a:p>
            <a:r>
              <a:rPr lang="de-CH" dirty="0"/>
              <a:t>Merkmale als Abweichung vom Optimum sind bedeutend </a:t>
            </a:r>
            <a:r>
              <a:rPr lang="de-CH"/>
              <a:t>weniger additiv </a:t>
            </a:r>
            <a:r>
              <a:rPr lang="de-CH" dirty="0"/>
              <a:t>erblich als die zu Grunde liegenden </a:t>
            </a:r>
            <a:r>
              <a:rPr lang="de-CH"/>
              <a:t>linearen Beschreibungen, </a:t>
            </a:r>
            <a:r>
              <a:rPr lang="de-CH" dirty="0"/>
              <a:t>aber einfacher (robuster) in der Selektion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33</a:t>
            </a:fld>
            <a:endParaRPr lang="de-CH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800510"/>
              </p:ext>
            </p:extLst>
          </p:nvPr>
        </p:nvGraphicFramePr>
        <p:xfrm>
          <a:off x="107504" y="1412777"/>
          <a:ext cx="8784971" cy="3949359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675767">
                  <a:extLst>
                    <a:ext uri="{9D8B030D-6E8A-4147-A177-3AD203B41FA5}">
                      <a16:colId xmlns:a16="http://schemas.microsoft.com/office/drawing/2014/main" val="2281934774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1065554412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1205925060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3844770308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293291935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2204394997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952116992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882927195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1884125895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2797273634"/>
                    </a:ext>
                  </a:extLst>
                </a:gridCol>
                <a:gridCol w="675767">
                  <a:extLst>
                    <a:ext uri="{9D8B030D-6E8A-4147-A177-3AD203B41FA5}">
                      <a16:colId xmlns:a16="http://schemas.microsoft.com/office/drawing/2014/main" val="76839058"/>
                    </a:ext>
                  </a:extLst>
                </a:gridCol>
                <a:gridCol w="631459">
                  <a:extLst>
                    <a:ext uri="{9D8B030D-6E8A-4147-A177-3AD203B41FA5}">
                      <a16:colId xmlns:a16="http://schemas.microsoft.com/office/drawing/2014/main" val="237937294"/>
                    </a:ext>
                  </a:extLst>
                </a:gridCol>
                <a:gridCol w="720075">
                  <a:extLst>
                    <a:ext uri="{9D8B030D-6E8A-4147-A177-3AD203B41FA5}">
                      <a16:colId xmlns:a16="http://schemas.microsoft.com/office/drawing/2014/main" val="152598132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l" fontAlgn="b"/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ZiLuR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Stlp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ZwZi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XO_Hi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SaSt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FsSt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IkGr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GbVo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Slmbt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LDruc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4197202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ZiLuR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774663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Stlp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1807258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ZwZi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3849150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XO_Hi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825711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SaSt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4591454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FsSt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4409215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IkGr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2317357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GbVo</a:t>
                      </a:r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3525631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Slmbt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1477504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LDruc</a:t>
                      </a:r>
                      <a:endParaRPr lang="de-CH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271802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0934883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l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577579"/>
                  </a:ext>
                </a:extLst>
              </a:tr>
            </a:tbl>
          </a:graphicData>
        </a:graphic>
      </p:graphicFrame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0"/>
    </mc:Choice>
    <mc:Fallback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Zuchtwertschätzung Exterieur</a:t>
            </a:r>
            <a:br>
              <a:rPr lang="de-CH" dirty="0"/>
            </a:br>
            <a:r>
              <a:rPr lang="de-CH" dirty="0"/>
              <a:t>Methode und Datenumfang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>
          <a:xfrm>
            <a:off x="250825" y="1340892"/>
            <a:ext cx="8642350" cy="4824412"/>
          </a:xfrm>
        </p:spPr>
        <p:txBody>
          <a:bodyPr/>
          <a:lstStyle/>
          <a:p>
            <a:r>
              <a:rPr lang="de-CH" sz="2000" dirty="0" err="1"/>
              <a:t>Genomisch</a:t>
            </a:r>
            <a:r>
              <a:rPr lang="de-CH" sz="2000" dirty="0"/>
              <a:t> optimierte Zuchtwertschätzung</a:t>
            </a:r>
          </a:p>
          <a:p>
            <a:pPr lvl="1"/>
            <a:r>
              <a:rPr lang="de-CH" sz="1600" dirty="0" err="1"/>
              <a:t>ssGBLUP</a:t>
            </a:r>
            <a:r>
              <a:rPr lang="de-CH" sz="1600" dirty="0"/>
              <a:t> Mehrmerkmals-Tiermodell</a:t>
            </a:r>
          </a:p>
          <a:p>
            <a:r>
              <a:rPr lang="de-CH" sz="2000" dirty="0"/>
              <a:t>Rassen: ES, SL, ESV(REMO®), D, P, F1 (=</a:t>
            </a:r>
            <a:r>
              <a:rPr lang="de-CH" sz="2000" dirty="0" err="1"/>
              <a:t>ESxSL</a:t>
            </a:r>
            <a:r>
              <a:rPr lang="de-CH" sz="2000" dirty="0"/>
              <a:t>, </a:t>
            </a:r>
            <a:r>
              <a:rPr lang="de-CH" sz="2000" dirty="0" err="1"/>
              <a:t>SLxES</a:t>
            </a:r>
            <a:r>
              <a:rPr lang="de-CH" sz="2000" dirty="0"/>
              <a:t>)</a:t>
            </a:r>
          </a:p>
          <a:p>
            <a:r>
              <a:rPr lang="de-CH" sz="2000" dirty="0"/>
              <a:t>Leistungen ab 1.1.2006</a:t>
            </a:r>
          </a:p>
          <a:p>
            <a:pPr lvl="1">
              <a:tabLst>
                <a:tab pos="5166360" algn="l"/>
              </a:tabLst>
            </a:pPr>
            <a:r>
              <a:rPr lang="de-CH" sz="1600" dirty="0"/>
              <a:t>Prüfstation	</a:t>
            </a:r>
            <a:r>
              <a:rPr lang="de-CH" sz="1600" dirty="0">
                <a:solidFill>
                  <a:srgbClr val="FF0000"/>
                </a:solidFill>
              </a:rPr>
              <a:t>41‘000</a:t>
            </a:r>
            <a:r>
              <a:rPr lang="de-CH" sz="1600" dirty="0"/>
              <a:t> Tiere</a:t>
            </a:r>
          </a:p>
          <a:p>
            <a:pPr lvl="1">
              <a:tabLst>
                <a:tab pos="5166360" algn="l"/>
              </a:tabLst>
            </a:pPr>
            <a:r>
              <a:rPr lang="de-CH" sz="1600" dirty="0"/>
              <a:t>Feldprüfung Zuchtbetriebe	</a:t>
            </a:r>
            <a:r>
              <a:rPr lang="de-CH" sz="1600" dirty="0">
                <a:solidFill>
                  <a:srgbClr val="FF0000"/>
                </a:solidFill>
              </a:rPr>
              <a:t>570‘000</a:t>
            </a:r>
            <a:r>
              <a:rPr lang="de-CH" sz="1600" dirty="0"/>
              <a:t> Tiere</a:t>
            </a:r>
          </a:p>
          <a:p>
            <a:pPr>
              <a:tabLst>
                <a:tab pos="4818888" algn="l"/>
              </a:tabLst>
            </a:pPr>
            <a:r>
              <a:rPr lang="de-CH" sz="2000" dirty="0"/>
              <a:t>Pedigree bis zurück zu Geburtsdatum 1.1.2000</a:t>
            </a:r>
          </a:p>
          <a:p>
            <a:pPr lvl="1">
              <a:tabLst>
                <a:tab pos="4818888" algn="l"/>
              </a:tabLst>
            </a:pPr>
            <a:r>
              <a:rPr lang="de-CH" sz="1600" dirty="0">
                <a:solidFill>
                  <a:srgbClr val="FF0000"/>
                </a:solidFill>
              </a:rPr>
              <a:t>641‘000</a:t>
            </a:r>
            <a:r>
              <a:rPr lang="de-CH" sz="1600" dirty="0"/>
              <a:t> Tiere im </a:t>
            </a:r>
            <a:r>
              <a:rPr lang="de-CH" sz="1600" dirty="0" err="1"/>
              <a:t>Pedigreefile</a:t>
            </a:r>
            <a:endParaRPr lang="de-CH" sz="1600" dirty="0"/>
          </a:p>
          <a:p>
            <a:pPr>
              <a:tabLst>
                <a:tab pos="4818888" algn="l"/>
              </a:tabLst>
            </a:pPr>
            <a:r>
              <a:rPr lang="de-CH" sz="2000" dirty="0"/>
              <a:t>Typisierte Tiere (60K SNP)</a:t>
            </a:r>
          </a:p>
          <a:p>
            <a:pPr lvl="1">
              <a:tabLst>
                <a:tab pos="4818888" algn="l"/>
              </a:tabLst>
            </a:pPr>
            <a:r>
              <a:rPr lang="de-CH" sz="1600" dirty="0"/>
              <a:t>Total </a:t>
            </a:r>
            <a:r>
              <a:rPr lang="de-CH" sz="1600" dirty="0">
                <a:solidFill>
                  <a:srgbClr val="FF0000"/>
                </a:solidFill>
              </a:rPr>
              <a:t>12’600</a:t>
            </a:r>
            <a:r>
              <a:rPr lang="de-CH" sz="1600" dirty="0"/>
              <a:t>, davon ca. </a:t>
            </a:r>
            <a:r>
              <a:rPr lang="de-CH" sz="1600" dirty="0">
                <a:solidFill>
                  <a:srgbClr val="FF0000"/>
                </a:solidFill>
              </a:rPr>
              <a:t>2’800</a:t>
            </a:r>
            <a:r>
              <a:rPr lang="de-CH" sz="1600" dirty="0"/>
              <a:t> Referenztiere (B% trad.&gt;60% im Schnitt über Merkmale)</a:t>
            </a:r>
          </a:p>
          <a:p>
            <a:pPr>
              <a:tabLst>
                <a:tab pos="4818888" algn="l"/>
              </a:tabLst>
            </a:pPr>
            <a:r>
              <a:rPr lang="de-CH" sz="2000" dirty="0"/>
              <a:t>Lösung Mischmodellgleichungen (MME)</a:t>
            </a:r>
          </a:p>
          <a:p>
            <a:pPr lvl="1">
              <a:tabLst>
                <a:tab pos="4818888" algn="l"/>
              </a:tabLst>
            </a:pPr>
            <a:r>
              <a:rPr lang="de-CH" sz="1600" dirty="0"/>
              <a:t>Dimension Gleichungssystem </a:t>
            </a:r>
            <a:r>
              <a:rPr lang="de-CH" sz="1600" dirty="0">
                <a:solidFill>
                  <a:srgbClr val="FF0000"/>
                </a:solidFill>
              </a:rPr>
              <a:t>9‘600‘000</a:t>
            </a:r>
          </a:p>
          <a:p>
            <a:pPr lvl="1">
              <a:tabLst>
                <a:tab pos="4818888" algn="l"/>
              </a:tabLst>
            </a:pPr>
            <a:r>
              <a:rPr lang="de-CH" sz="1600" dirty="0"/>
              <a:t>Software MiX99 (LUKE, Finnland)</a:t>
            </a:r>
          </a:p>
          <a:p>
            <a:pPr>
              <a:tabLst>
                <a:tab pos="4818888" algn="l"/>
              </a:tabLst>
            </a:pPr>
            <a:r>
              <a:rPr lang="de-CH" sz="2000" dirty="0"/>
              <a:t>Ablauf analog </a:t>
            </a:r>
            <a:r>
              <a:rPr lang="de-CH" sz="2000" dirty="0" err="1"/>
              <a:t>goZWS</a:t>
            </a:r>
            <a:r>
              <a:rPr lang="de-CH" sz="2000" dirty="0"/>
              <a:t> Reproduktion</a:t>
            </a:r>
          </a:p>
          <a:p>
            <a:pPr>
              <a:tabLst>
                <a:tab pos="4818888" algn="l"/>
              </a:tabLst>
            </a:pPr>
            <a:r>
              <a:rPr lang="de-CH" sz="2000" dirty="0"/>
              <a:t>Gesamte Rechenzeit </a:t>
            </a:r>
            <a:r>
              <a:rPr lang="de-CH" sz="2000" dirty="0">
                <a:solidFill>
                  <a:srgbClr val="FF0000"/>
                </a:solidFill>
              </a:rPr>
              <a:t>1h50</a:t>
            </a:r>
            <a:r>
              <a:rPr lang="de-CH" sz="2000" dirty="0"/>
              <a:t>’ (ohne </a:t>
            </a:r>
            <a:r>
              <a:rPr lang="de-CH" sz="2000" dirty="0" err="1"/>
              <a:t>genomische</a:t>
            </a:r>
            <a:r>
              <a:rPr lang="de-CH" sz="2000" dirty="0"/>
              <a:t> Verwandtschaft, Linux Server)	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34</a:t>
            </a:fld>
            <a:endParaRPr lang="de-CH"/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0"/>
    </mc:Choice>
    <mc:Fallback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Weitere Nutzung der SNP-Marker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/>
              <a:t>Zuchtbetriebe können weitere Tiere auf eigene Rechnung (CHF 75 / Tier) typisieren lassen zur Steigerung der Genauigkeit der ZW</a:t>
            </a:r>
          </a:p>
          <a:p>
            <a:pPr lvl="1"/>
            <a:r>
              <a:rPr lang="de-CH" dirty="0"/>
              <a:t>Natursprungeber im reinrassigen Einsatz</a:t>
            </a:r>
          </a:p>
          <a:p>
            <a:pPr lvl="1"/>
            <a:r>
              <a:rPr lang="de-CH" dirty="0"/>
              <a:t>Jungsauen oder –</a:t>
            </a:r>
            <a:r>
              <a:rPr lang="de-CH" dirty="0" err="1"/>
              <a:t>eber</a:t>
            </a:r>
            <a:r>
              <a:rPr lang="de-CH" dirty="0"/>
              <a:t> Ende Aufzucht</a:t>
            </a:r>
          </a:p>
          <a:p>
            <a:endParaRPr lang="de-CH" dirty="0"/>
          </a:p>
          <a:p>
            <a:r>
              <a:rPr lang="de-CH" dirty="0"/>
              <a:t>Bei sämtlichen Rassen erfolgt die Abstammungskontrolle neu via SNP-Chip-Marker</a:t>
            </a:r>
          </a:p>
          <a:p>
            <a:pPr lvl="1"/>
            <a:r>
              <a:rPr lang="de-CH" dirty="0"/>
              <a:t>Synergien mit </a:t>
            </a:r>
            <a:r>
              <a:rPr lang="de-CH" dirty="0" err="1"/>
              <a:t>goZWS</a:t>
            </a:r>
            <a:endParaRPr lang="de-CH" dirty="0"/>
          </a:p>
          <a:p>
            <a:endParaRPr lang="de-CH" dirty="0"/>
          </a:p>
          <a:p>
            <a:r>
              <a:rPr lang="de-CH" dirty="0"/>
              <a:t>GWAS Analysen in Forschungsprojekten (HAFL, ETHZ)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35</a:t>
            </a:fld>
            <a:endParaRPr lang="de-CH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0"/>
    </mc:Choice>
    <mc:Fallback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Ausblick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642350" cy="4824412"/>
          </a:xfrm>
        </p:spPr>
        <p:txBody>
          <a:bodyPr/>
          <a:lstStyle/>
          <a:p>
            <a:r>
              <a:rPr lang="de-CH" dirty="0" err="1"/>
              <a:t>goZWS</a:t>
            </a:r>
            <a:r>
              <a:rPr lang="de-CH" dirty="0"/>
              <a:t> bei anderen Rassen</a:t>
            </a:r>
          </a:p>
          <a:p>
            <a:pPr lvl="1"/>
            <a:r>
              <a:rPr lang="de-CH" dirty="0"/>
              <a:t>macht keinen Sinn bei </a:t>
            </a:r>
            <a:r>
              <a:rPr lang="de-CH" dirty="0" err="1"/>
              <a:t>Duroc</a:t>
            </a:r>
            <a:r>
              <a:rPr lang="de-CH" dirty="0"/>
              <a:t>, </a:t>
            </a:r>
            <a:r>
              <a:rPr lang="de-CH" dirty="0" err="1"/>
              <a:t>Piétrain</a:t>
            </a:r>
            <a:endParaRPr lang="de-CH" dirty="0"/>
          </a:p>
          <a:p>
            <a:pPr lvl="2"/>
            <a:r>
              <a:rPr lang="de-CH" dirty="0"/>
              <a:t>Populationen zu klein (zu wenig Referenztiere)</a:t>
            </a:r>
          </a:p>
          <a:p>
            <a:pPr lvl="2"/>
            <a:r>
              <a:rPr lang="de-CH" dirty="0"/>
              <a:t>Regelmässiger </a:t>
            </a:r>
            <a:r>
              <a:rPr lang="de-CH" dirty="0" err="1"/>
              <a:t>Genetikimport</a:t>
            </a:r>
            <a:endParaRPr lang="de-CH" dirty="0"/>
          </a:p>
          <a:p>
            <a:pPr lvl="1"/>
            <a:r>
              <a:rPr lang="de-CH" dirty="0"/>
              <a:t>Später evtl. Landrasse, sofern eigenständige Zucht umgesetzt wird</a:t>
            </a:r>
            <a:endParaRPr lang="de-CH" sz="1200" dirty="0"/>
          </a:p>
          <a:p>
            <a:r>
              <a:rPr lang="de-CH" dirty="0"/>
              <a:t>Intensivierung der Typsierungen von Eberferkeln</a:t>
            </a:r>
          </a:p>
          <a:p>
            <a:pPr lvl="1"/>
            <a:r>
              <a:rPr lang="de-CH" dirty="0"/>
              <a:t>Probe in der ersten Lebenswoche gezogen</a:t>
            </a:r>
          </a:p>
          <a:p>
            <a:pPr lvl="1"/>
            <a:r>
              <a:rPr lang="de-CH" dirty="0" err="1"/>
              <a:t>goZW</a:t>
            </a:r>
            <a:r>
              <a:rPr lang="de-CH" dirty="0"/>
              <a:t> im Alter von 50 Tagen vor dem Entscheid zur Aufzucht (bei Mutterrassen vor </a:t>
            </a:r>
            <a:r>
              <a:rPr lang="de-CH" dirty="0" err="1"/>
              <a:t>Einstallung</a:t>
            </a:r>
            <a:r>
              <a:rPr lang="de-CH" dirty="0"/>
              <a:t> in MLP).</a:t>
            </a:r>
            <a:endParaRPr lang="de-CH" sz="1200" dirty="0"/>
          </a:p>
          <a:p>
            <a:r>
              <a:rPr lang="de-CH" dirty="0"/>
              <a:t>Künftig </a:t>
            </a:r>
            <a:r>
              <a:rPr lang="de-CH" dirty="0" err="1"/>
              <a:t>low</a:t>
            </a:r>
            <a:r>
              <a:rPr lang="de-CH" dirty="0"/>
              <a:t> </a:t>
            </a:r>
            <a:r>
              <a:rPr lang="de-CH" dirty="0" err="1"/>
              <a:t>coverage</a:t>
            </a:r>
            <a:r>
              <a:rPr lang="de-CH" dirty="0"/>
              <a:t> </a:t>
            </a:r>
            <a:r>
              <a:rPr lang="de-CH" dirty="0" err="1"/>
              <a:t>sequence</a:t>
            </a:r>
            <a:r>
              <a:rPr lang="de-CH" dirty="0"/>
              <a:t> (1-2x) anstelle von SNP-Markern in </a:t>
            </a:r>
            <a:r>
              <a:rPr lang="de-CH" dirty="0" err="1"/>
              <a:t>goZWS</a:t>
            </a:r>
            <a:r>
              <a:rPr lang="de-CH" dirty="0"/>
              <a:t> und weiteren Anwendungen? </a:t>
            </a:r>
            <a:r>
              <a:rPr lang="de-CH" dirty="0">
                <a:sym typeface="Wingdings" panose="05000000000000000000" pitchFamily="2" charset="2"/>
              </a:rPr>
              <a:t> Forschungsprojekt an ETH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36</a:t>
            </a:fld>
            <a:endParaRPr lang="de-CH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0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00"/>
    </mc:Choice>
    <mc:Fallback>
      <p:transition spd="slow" advTm="1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CH" dirty="0"/>
              <a:t>Danke für Ihr Interesse!</a:t>
            </a:r>
          </a:p>
          <a:p>
            <a:r>
              <a:rPr lang="de-CH" dirty="0"/>
              <a:t>Fragen? Melden Sie sich bei aho@suisag.ch</a:t>
            </a: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SUISAG Standorte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  <a:endParaRPr lang="de-CH" dirty="0"/>
          </a:p>
        </p:txBody>
      </p:sp>
      <p:pic>
        <p:nvPicPr>
          <p:cNvPr id="7" name="Picture 2" descr="Y:\MediaArchiv\Marketing\Standorte SUISAG 05 ab 01-11-20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25" y="1338570"/>
            <a:ext cx="7847734" cy="516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67"/>
          <a:stretch/>
        </p:blipFill>
        <p:spPr bwMode="auto">
          <a:xfrm>
            <a:off x="251520" y="1317673"/>
            <a:ext cx="2764493" cy="144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Textfeld 8"/>
          <p:cNvSpPr txBox="1"/>
          <p:nvPr/>
        </p:nvSpPr>
        <p:spPr>
          <a:xfrm>
            <a:off x="6444208" y="1772816"/>
            <a:ext cx="27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>
                <a:solidFill>
                  <a:srgbClr val="D8D8D8">
                    <a:lumMod val="10000"/>
                  </a:srgbClr>
                </a:solidFill>
                <a:latin typeface="Arial" charset="0"/>
              </a:rPr>
              <a:t>80 Eber nur </a:t>
            </a:r>
            <a:r>
              <a:rPr lang="de-CH" sz="1800" b="1" dirty="0" err="1">
                <a:solidFill>
                  <a:srgbClr val="D8D8D8">
                    <a:lumMod val="10000"/>
                  </a:srgbClr>
                </a:solidFill>
                <a:latin typeface="Arial" charset="0"/>
              </a:rPr>
              <a:t>Absamung</a:t>
            </a:r>
            <a:endParaRPr lang="de-CH" sz="1800" b="1" dirty="0">
              <a:solidFill>
                <a:srgbClr val="D8D8D8">
                  <a:lumMod val="10000"/>
                </a:srgbClr>
              </a:solidFill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45050" y="2817352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>
                <a:solidFill>
                  <a:srgbClr val="D8D8D8">
                    <a:lumMod val="10000"/>
                  </a:srgbClr>
                </a:solidFill>
                <a:latin typeface="Arial" charset="0"/>
              </a:rPr>
              <a:t>200 Eber</a:t>
            </a:r>
          </a:p>
          <a:p>
            <a:r>
              <a:rPr lang="de-CH" sz="1800" b="1" dirty="0">
                <a:solidFill>
                  <a:srgbClr val="D8D8D8">
                    <a:lumMod val="10000"/>
                  </a:srgbClr>
                </a:solidFill>
                <a:latin typeface="Arial" charset="0"/>
              </a:rPr>
              <a:t>Labor &amp; Produktion</a:t>
            </a:r>
          </a:p>
          <a:p>
            <a:r>
              <a:rPr lang="de-CH" sz="1800" b="1" dirty="0">
                <a:solidFill>
                  <a:srgbClr val="D8D8D8">
                    <a:lumMod val="10000"/>
                  </a:srgbClr>
                </a:solidFill>
                <a:latin typeface="Arial" charset="0"/>
              </a:rPr>
              <a:t>zentrales Lager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51925" y="6165304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>
                <a:solidFill>
                  <a:srgbClr val="D8D8D8">
                    <a:lumMod val="10000"/>
                  </a:srgbClr>
                </a:solidFill>
                <a:latin typeface="Arial" charset="0"/>
              </a:rPr>
              <a:t>Hauptsitz und Prüfstation (1200 Prüfplätze)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766" y="4365104"/>
            <a:ext cx="1980434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440" y="2142148"/>
            <a:ext cx="1920000" cy="14400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  <p:pic>
        <p:nvPicPr>
          <p:cNvPr id="1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764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4" y="1418878"/>
            <a:ext cx="3168352" cy="178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Schweizer Zuchtprogramm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Vorlesung Zuchtwertschätzung beim Schwein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232" y="1514326"/>
            <a:ext cx="2407025" cy="1292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306404" y="1613699"/>
            <a:ext cx="1669047" cy="4469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304" b="1" dirty="0">
                <a:solidFill>
                  <a:srgbClr val="120634"/>
                </a:solidFill>
              </a:rPr>
              <a:t>Landrasse</a:t>
            </a:r>
            <a:endParaRPr lang="de-DE" sz="2304" b="1" dirty="0">
              <a:solidFill>
                <a:srgbClr val="120634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740485" y="1769938"/>
            <a:ext cx="1414170" cy="446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304" b="1" dirty="0">
                <a:solidFill>
                  <a:srgbClr val="0000FF"/>
                </a:solidFill>
              </a:rPr>
              <a:t>PREMO</a:t>
            </a:r>
            <a:r>
              <a:rPr lang="de-CH" sz="2304" b="1" baseline="30000" dirty="0">
                <a:solidFill>
                  <a:srgbClr val="0000FF"/>
                </a:solidFill>
              </a:rPr>
              <a:t>®</a:t>
            </a:r>
            <a:endParaRPr lang="de-CH" sz="2304" b="1" dirty="0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 rot="20768437">
            <a:off x="4762790" y="3549307"/>
            <a:ext cx="1813318" cy="9639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de-CH" sz="2304" dirty="0">
                <a:solidFill>
                  <a:srgbClr val="0000CC"/>
                </a:solidFill>
              </a:rPr>
              <a:t>Besamung</a:t>
            </a:r>
          </a:p>
          <a:p>
            <a:pPr algn="ctr"/>
            <a:endParaRPr lang="de-CH" sz="1056" dirty="0">
              <a:solidFill>
                <a:srgbClr val="0000CC"/>
              </a:solidFill>
            </a:endParaRPr>
          </a:p>
          <a:p>
            <a:pPr algn="ctr"/>
            <a:r>
              <a:rPr lang="de-CH" sz="2304" dirty="0">
                <a:solidFill>
                  <a:srgbClr val="0000CC"/>
                </a:solidFill>
              </a:rPr>
              <a:t>Natursprung</a:t>
            </a:r>
            <a:endParaRPr lang="de-DE" sz="2304" dirty="0">
              <a:solidFill>
                <a:srgbClr val="0000CC"/>
              </a:solidFill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7524328" y="2477219"/>
            <a:ext cx="122312" cy="354559"/>
          </a:xfrm>
          <a:prstGeom prst="rect">
            <a:avLst/>
          </a:prstGeom>
          <a:noFill/>
          <a:ln w="1905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782" tIns="43891" rIns="87782" bIns="43891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877824">
              <a:spcBef>
                <a:spcPct val="50000"/>
              </a:spcBef>
            </a:pPr>
            <a:endParaRPr lang="de-CH" sz="1728">
              <a:solidFill>
                <a:srgbClr val="1206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7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59" y="4876492"/>
            <a:ext cx="3661522" cy="184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O:\User\aem\Ohrmarken\Primera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1570" y="3359881"/>
            <a:ext cx="3722036" cy="18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Gerade Verbindung mit Pfeil 33"/>
          <p:cNvCxnSpPr/>
          <p:nvPr/>
        </p:nvCxnSpPr>
        <p:spPr bwMode="auto">
          <a:xfrm>
            <a:off x="1724538" y="2806851"/>
            <a:ext cx="889114" cy="691277"/>
          </a:xfrm>
          <a:prstGeom prst="straightConnector1">
            <a:avLst/>
          </a:prstGeom>
          <a:noFill/>
          <a:ln w="101600" cap="sq" algn="ctr">
            <a:solidFill>
              <a:srgbClr val="C40075"/>
            </a:solidFill>
            <a:round/>
            <a:headEnd type="none" w="med" len="med"/>
            <a:tailEnd type="triangle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cxnSp>
        <p:nvCxnSpPr>
          <p:cNvPr id="37" name="Gerade Verbindung mit Pfeil 36"/>
          <p:cNvCxnSpPr/>
          <p:nvPr/>
        </p:nvCxnSpPr>
        <p:spPr bwMode="auto">
          <a:xfrm flipH="1">
            <a:off x="2613652" y="2806851"/>
            <a:ext cx="878228" cy="691277"/>
          </a:xfrm>
          <a:prstGeom prst="straightConnector1">
            <a:avLst/>
          </a:prstGeom>
          <a:noFill/>
          <a:ln w="101600" cap="sq" algn="ctr">
            <a:solidFill>
              <a:srgbClr val="C40075"/>
            </a:solidFill>
            <a:round/>
            <a:headEnd type="none" w="med" len="med"/>
            <a:tailEnd type="triangle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763704" y="3677080"/>
            <a:ext cx="1693092" cy="4469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304" b="1" dirty="0">
                <a:solidFill>
                  <a:srgbClr val="C80077"/>
                </a:solidFill>
              </a:rPr>
              <a:t>PRIMERA</a:t>
            </a:r>
            <a:r>
              <a:rPr lang="de-CH" sz="2304" b="1" baseline="30000" dirty="0">
                <a:solidFill>
                  <a:srgbClr val="C80077"/>
                </a:solidFill>
              </a:rPr>
              <a:t>®</a:t>
            </a:r>
            <a:endParaRPr lang="de-CH" sz="2304" b="1" dirty="0">
              <a:solidFill>
                <a:srgbClr val="C80077"/>
              </a:solidFill>
            </a:endParaRPr>
          </a:p>
        </p:txBody>
      </p:sp>
      <p:cxnSp>
        <p:nvCxnSpPr>
          <p:cNvPr id="56" name="Gerade Verbindung mit Pfeil 55"/>
          <p:cNvCxnSpPr>
            <a:endCxn id="55" idx="2"/>
          </p:cNvCxnSpPr>
          <p:nvPr/>
        </p:nvCxnSpPr>
        <p:spPr bwMode="auto">
          <a:xfrm flipH="1">
            <a:off x="2472578" y="4604203"/>
            <a:ext cx="11190" cy="603676"/>
          </a:xfrm>
          <a:prstGeom prst="straightConnector1">
            <a:avLst/>
          </a:prstGeom>
          <a:noFill/>
          <a:ln w="152400" cap="sq" algn="ctr">
            <a:solidFill>
              <a:srgbClr val="C40075"/>
            </a:solidFill>
            <a:round/>
            <a:headEnd type="none" w="med" len="med"/>
            <a:tailEnd type="triangle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1638742" y="5170594"/>
            <a:ext cx="1649811" cy="4469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304" b="1" dirty="0">
                <a:solidFill>
                  <a:srgbClr val="FFFF00"/>
                </a:solidFill>
              </a:rPr>
              <a:t>Mastferkel</a:t>
            </a:r>
            <a:endParaRPr lang="de-DE" sz="2304" b="1" dirty="0">
              <a:solidFill>
                <a:srgbClr val="FFFF00"/>
              </a:solidFill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9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" y="1493425"/>
            <a:ext cx="2555776" cy="1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95006" y="1621232"/>
            <a:ext cx="1978427" cy="4469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304" b="1" dirty="0">
                <a:solidFill>
                  <a:srgbClr val="007033"/>
                </a:solidFill>
              </a:rPr>
              <a:t>Edelschwein</a:t>
            </a:r>
            <a:endParaRPr lang="de-DE" sz="2304" b="1" dirty="0">
              <a:solidFill>
                <a:srgbClr val="007033"/>
              </a:solidFill>
            </a:endParaRPr>
          </a:p>
        </p:txBody>
      </p:sp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921317" y="5219580"/>
            <a:ext cx="2212848" cy="1383792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991470" y="3498127"/>
            <a:ext cx="2144268" cy="14249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7543124" y="6325958"/>
            <a:ext cx="936475" cy="3582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728">
                <a:solidFill>
                  <a:schemeClr val="accent5">
                    <a:lumMod val="10000"/>
                  </a:schemeClr>
                </a:solidFill>
              </a:rPr>
              <a:t>Piétrain</a:t>
            </a:r>
            <a:endParaRPr lang="de-DE" sz="1728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7683382" y="4817912"/>
            <a:ext cx="776175" cy="3582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728" dirty="0" err="1">
                <a:solidFill>
                  <a:schemeClr val="accent5">
                    <a:lumMod val="10000"/>
                  </a:schemeClr>
                </a:solidFill>
              </a:rPr>
              <a:t>Duroc</a:t>
            </a:r>
            <a:endParaRPr lang="de-DE" sz="1728" dirty="0">
              <a:solidFill>
                <a:schemeClr val="accent5">
                  <a:lumMod val="10000"/>
                </a:schemeClr>
              </a:solidFill>
            </a:endParaRPr>
          </a:p>
        </p:txBody>
      </p:sp>
      <p:cxnSp>
        <p:nvCxnSpPr>
          <p:cNvPr id="25" name="Gekrümmte Verbindung 24"/>
          <p:cNvCxnSpPr>
            <a:stCxn id="42" idx="2"/>
          </p:cNvCxnSpPr>
          <p:nvPr/>
        </p:nvCxnSpPr>
        <p:spPr bwMode="auto">
          <a:xfrm rot="5400000">
            <a:off x="5114558" y="1785181"/>
            <a:ext cx="1424347" cy="3517540"/>
          </a:xfrm>
          <a:prstGeom prst="curvedConnector2">
            <a:avLst/>
          </a:prstGeom>
          <a:noFill/>
          <a:ln w="177800" cap="sq" algn="ctr">
            <a:solidFill>
              <a:schemeClr val="accent1"/>
            </a:solidFill>
            <a:round/>
            <a:headEnd type="none" w="med" len="med"/>
            <a:tailEnd type="triangle" w="med" len="med"/>
          </a:ln>
          <a:effectLst>
            <a:outerShdw blurRad="63500" dist="12700" dir="5400000" algn="ctr" rotWithShape="0">
              <a:schemeClr val="accent5">
                <a:lumMod val="75000"/>
              </a:schemeClr>
            </a:outerShdw>
          </a:effectLst>
        </p:spPr>
      </p:cxn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2432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3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0"/>
    </mc:Choice>
    <mc:Fallback>
      <p:transition spd="slow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Zuchtziele Mutter- und Vaterlinien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542505"/>
              </p:ext>
            </p:extLst>
          </p:nvPr>
        </p:nvGraphicFramePr>
        <p:xfrm>
          <a:off x="356611" y="4615688"/>
          <a:ext cx="7680964" cy="178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Anz. Merkmale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ES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SL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PREMO®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D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Pi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Exterieur (</a:t>
                      </a:r>
                      <a:r>
                        <a:rPr lang="de-CH" sz="1700" dirty="0" err="1"/>
                        <a:t>Typ,Fund,Zitz</a:t>
                      </a:r>
                      <a:r>
                        <a:rPr lang="de-CH" sz="1700" dirty="0"/>
                        <a:t>)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11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10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10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10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10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Produktion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9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9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11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12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12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dirty="0"/>
                        <a:t>Reproduktion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4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4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dirty="0"/>
                        <a:t>-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CH" sz="1700" b="1" dirty="0"/>
                        <a:t>Total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b="1" dirty="0"/>
                        <a:t>24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b="1" dirty="0"/>
                        <a:t>23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b="1" dirty="0"/>
                        <a:t>21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b="1" dirty="0"/>
                        <a:t>22</a:t>
                      </a:r>
                    </a:p>
                  </a:txBody>
                  <a:tcPr marL="87782" marR="87782" marT="43891" marB="438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700" b="1" dirty="0"/>
                        <a:t>22</a:t>
                      </a:r>
                    </a:p>
                  </a:txBody>
                  <a:tcPr marL="87782" marR="87782" marT="43891" marB="438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200-00008B0D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477942"/>
              </p:ext>
            </p:extLst>
          </p:nvPr>
        </p:nvGraphicFramePr>
        <p:xfrm>
          <a:off x="820722" y="1339979"/>
          <a:ext cx="6811978" cy="319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0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0"/>
    </mc:Choice>
    <mc:Fallback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/>
              <a:t>Tägliche Zuchtwertschätzung</a:t>
            </a:r>
          </a:p>
        </p:txBody>
      </p:sp>
      <p:sp>
        <p:nvSpPr>
          <p:cNvPr id="21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Vorlesung Zuchtwertschätzung beim Schwein</a:t>
            </a:r>
          </a:p>
        </p:txBody>
      </p:sp>
      <p:sp>
        <p:nvSpPr>
          <p:cNvPr id="51205" name="AutoShape 3"/>
          <p:cNvSpPr>
            <a:spLocks noChangeArrowheads="1"/>
          </p:cNvSpPr>
          <p:nvPr/>
        </p:nvSpPr>
        <p:spPr bwMode="auto">
          <a:xfrm rot="5400000">
            <a:off x="1528572" y="1601801"/>
            <a:ext cx="512064" cy="2983992"/>
          </a:xfrm>
          <a:prstGeom prst="homePlate">
            <a:avLst>
              <a:gd name="adj" fmla="val 80231"/>
            </a:avLst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70C0"/>
                </a:solidFill>
                <a:latin typeface="Tahoma" charset="0"/>
              </a:rPr>
              <a:t>go</a:t>
            </a:r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PZW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2375916" y="2255520"/>
            <a:ext cx="900684" cy="512064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>
                <a:solidFill>
                  <a:srgbClr val="000000"/>
                </a:solidFill>
                <a:latin typeface="Tahoma" charset="0"/>
              </a:rPr>
              <a:t>MLP</a:t>
            </a:r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1403616" y="2255520"/>
            <a:ext cx="899160" cy="512064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Feld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08" name="AutoShape 6"/>
          <p:cNvSpPr>
            <a:spLocks noChangeArrowheads="1"/>
          </p:cNvSpPr>
          <p:nvPr/>
        </p:nvSpPr>
        <p:spPr bwMode="auto">
          <a:xfrm rot="5400000">
            <a:off x="6929628" y="1819656"/>
            <a:ext cx="512064" cy="2548128"/>
          </a:xfrm>
          <a:prstGeom prst="homePlate">
            <a:avLst>
              <a:gd name="adj" fmla="val 80231"/>
            </a:avLst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70C0"/>
                </a:solidFill>
                <a:latin typeface="Tahoma" charset="0"/>
              </a:rPr>
              <a:t>go</a:t>
            </a:r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RZW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09" name="Rectangle 7"/>
          <p:cNvSpPr>
            <a:spLocks noChangeArrowheads="1"/>
          </p:cNvSpPr>
          <p:nvPr/>
        </p:nvSpPr>
        <p:spPr bwMode="auto">
          <a:xfrm>
            <a:off x="5911596" y="2255520"/>
            <a:ext cx="2548128" cy="512064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Feld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10" name="Rectangle 8"/>
          <p:cNvSpPr>
            <a:spLocks noChangeArrowheads="1"/>
          </p:cNvSpPr>
          <p:nvPr/>
        </p:nvSpPr>
        <p:spPr bwMode="auto">
          <a:xfrm>
            <a:off x="286512" y="1667412"/>
            <a:ext cx="2990088" cy="557784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Produktion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5903976" y="1667412"/>
            <a:ext cx="2555748" cy="557784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Reproduktion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12" name="Rectangle 10"/>
          <p:cNvSpPr>
            <a:spLocks noChangeArrowheads="1"/>
          </p:cNvSpPr>
          <p:nvPr/>
        </p:nvSpPr>
        <p:spPr bwMode="auto">
          <a:xfrm>
            <a:off x="3384804" y="1655220"/>
            <a:ext cx="2414016" cy="557784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Exterieur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1213" name="AutoShape 11"/>
          <p:cNvSpPr>
            <a:spLocks noChangeArrowheads="1"/>
          </p:cNvSpPr>
          <p:nvPr/>
        </p:nvSpPr>
        <p:spPr bwMode="auto">
          <a:xfrm rot="5400000">
            <a:off x="4341876" y="1880616"/>
            <a:ext cx="512064" cy="2401824"/>
          </a:xfrm>
          <a:prstGeom prst="homePlate">
            <a:avLst>
              <a:gd name="adj" fmla="val 80231"/>
            </a:avLst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70C0"/>
                </a:solidFill>
                <a:latin typeface="Tahoma" charset="0"/>
              </a:rPr>
              <a:t>go</a:t>
            </a:r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EZW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392430" y="2255520"/>
            <a:ext cx="2406396" cy="512064"/>
            <a:chOff x="2060" y="1576"/>
            <a:chExt cx="1580" cy="336"/>
          </a:xfrm>
        </p:grpSpPr>
        <p:sp>
          <p:nvSpPr>
            <p:cNvPr id="51221" name="Rectangle 13"/>
            <p:cNvSpPr>
              <a:spLocks noChangeArrowheads="1"/>
            </p:cNvSpPr>
            <p:nvPr/>
          </p:nvSpPr>
          <p:spPr bwMode="auto">
            <a:xfrm>
              <a:off x="2872" y="1576"/>
              <a:ext cx="768" cy="336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2688" b="1" dirty="0">
                  <a:solidFill>
                    <a:srgbClr val="000000"/>
                  </a:solidFill>
                  <a:latin typeface="Tahoma" charset="0"/>
                </a:rPr>
                <a:t>MLP</a:t>
              </a:r>
            </a:p>
          </p:txBody>
        </p:sp>
        <p:sp>
          <p:nvSpPr>
            <p:cNvPr id="51222" name="Rectangle 14"/>
            <p:cNvSpPr>
              <a:spLocks noChangeArrowheads="1"/>
            </p:cNvSpPr>
            <p:nvPr/>
          </p:nvSpPr>
          <p:spPr bwMode="auto">
            <a:xfrm>
              <a:off x="2060" y="1576"/>
              <a:ext cx="764" cy="3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2688" b="1" dirty="0" err="1">
                  <a:solidFill>
                    <a:srgbClr val="000000"/>
                  </a:solidFill>
                  <a:latin typeface="Tahoma" charset="0"/>
                </a:rPr>
                <a:t>Feld</a:t>
              </a:r>
              <a:endParaRPr lang="fr-FR" sz="2688" b="1" dirty="0">
                <a:solidFill>
                  <a:srgbClr val="000000"/>
                </a:solidFill>
                <a:latin typeface="Tahoma" charset="0"/>
              </a:endParaRPr>
            </a:p>
          </p:txBody>
        </p:sp>
      </p:grpSp>
      <p:sp>
        <p:nvSpPr>
          <p:cNvPr id="51215" name="AutoShape 15"/>
          <p:cNvSpPr>
            <a:spLocks noChangeArrowheads="1"/>
          </p:cNvSpPr>
          <p:nvPr/>
        </p:nvSpPr>
        <p:spPr bwMode="auto">
          <a:xfrm rot="5400000">
            <a:off x="3864103" y="1009726"/>
            <a:ext cx="1024128" cy="8167116"/>
          </a:xfrm>
          <a:prstGeom prst="homePlate">
            <a:avLst>
              <a:gd name="adj" fmla="val 49829"/>
            </a:avLst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r>
              <a:rPr lang="fr-FR" sz="2688">
                <a:solidFill>
                  <a:srgbClr val="000000"/>
                </a:solidFill>
                <a:latin typeface="Tahoma" charset="0"/>
              </a:rPr>
              <a:t>Zuchtrichtung Mutterlinie</a:t>
            </a:r>
          </a:p>
          <a:p>
            <a:pPr algn="ctr" eaLnBrk="0" hangingPunct="0"/>
            <a:r>
              <a:rPr lang="fr-FR" sz="2688" b="1">
                <a:solidFill>
                  <a:srgbClr val="000000"/>
                </a:solidFill>
                <a:latin typeface="Tahoma" charset="0"/>
              </a:rPr>
              <a:t>GZW M</a:t>
            </a:r>
          </a:p>
        </p:txBody>
      </p:sp>
      <p:sp>
        <p:nvSpPr>
          <p:cNvPr id="51216" name="AutoShape 16"/>
          <p:cNvSpPr>
            <a:spLocks noChangeArrowheads="1"/>
          </p:cNvSpPr>
          <p:nvPr/>
        </p:nvSpPr>
        <p:spPr bwMode="auto">
          <a:xfrm rot="5400000">
            <a:off x="2526031" y="1213941"/>
            <a:ext cx="1024128" cy="5515356"/>
          </a:xfrm>
          <a:prstGeom prst="homePlate">
            <a:avLst>
              <a:gd name="adj" fmla="val 49829"/>
            </a:avLst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r>
              <a:rPr lang="fr-FR" sz="2688">
                <a:solidFill>
                  <a:srgbClr val="000000"/>
                </a:solidFill>
                <a:latin typeface="Tahoma" charset="0"/>
              </a:rPr>
              <a:t>Zuchtrichtung Vaterlinie</a:t>
            </a:r>
          </a:p>
          <a:p>
            <a:pPr algn="ctr" eaLnBrk="0" hangingPunct="0"/>
            <a:r>
              <a:rPr lang="fr-FR" sz="2688" b="1">
                <a:solidFill>
                  <a:srgbClr val="000000"/>
                </a:solidFill>
                <a:latin typeface="Tahoma" charset="0"/>
              </a:rPr>
              <a:t>GZW V</a:t>
            </a: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288037" y="2255520"/>
            <a:ext cx="1056132" cy="51206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688" b="1" dirty="0" err="1">
                <a:solidFill>
                  <a:srgbClr val="000000"/>
                </a:solidFill>
                <a:latin typeface="Tahoma" charset="0"/>
              </a:rPr>
              <a:t>S.hof</a:t>
            </a:r>
            <a:endParaRPr lang="fr-FR" sz="2688" b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7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00"/>
    </mc:Choice>
    <mc:Fallback>
      <p:transition spd="slow"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funktioniert </a:t>
            </a:r>
            <a:r>
              <a:rPr lang="de-CH" dirty="0" err="1"/>
              <a:t>genomisch</a:t>
            </a:r>
            <a:r>
              <a:rPr lang="de-CH" dirty="0"/>
              <a:t> optimierte ZWS (</a:t>
            </a:r>
            <a:r>
              <a:rPr lang="de-CH" dirty="0" err="1"/>
              <a:t>goZWS</a:t>
            </a:r>
            <a:r>
              <a:rPr lang="de-CH" dirty="0"/>
              <a:t>)?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>
                <a:latin typeface="+mn-lt"/>
              </a:rPr>
              <a:t>Vorlesung Zuchtwertschätzung beim Schwein</a:t>
            </a:r>
          </a:p>
        </p:txBody>
      </p:sp>
      <p:sp>
        <p:nvSpPr>
          <p:cNvPr id="7" name="Flussdiagramm: Mehrere Dokumente 6"/>
          <p:cNvSpPr/>
          <p:nvPr/>
        </p:nvSpPr>
        <p:spPr bwMode="auto">
          <a:xfrm>
            <a:off x="307528" y="1844824"/>
            <a:ext cx="2667938" cy="1728000"/>
          </a:xfrm>
          <a:prstGeom prst="flowChartMultidocument">
            <a:avLst/>
          </a:prstGeom>
          <a:solidFill>
            <a:schemeClr val="tx2">
              <a:lumMod val="20000"/>
              <a:lumOff val="80000"/>
            </a:schemeClr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651" tIns="50326" rIns="100651" bIns="50326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1006513">
              <a:spcBef>
                <a:spcPts val="0"/>
              </a:spcBef>
            </a:pPr>
            <a:endParaRPr lang="de-CH" sz="2208" dirty="0">
              <a:solidFill>
                <a:srgbClr val="120634"/>
              </a:solidFill>
              <a:latin typeface="+mn-lt"/>
            </a:endParaRPr>
          </a:p>
        </p:txBody>
      </p:sp>
      <p:sp>
        <p:nvSpPr>
          <p:cNvPr id="8" name="Flussdiagramm: Prozess 7"/>
          <p:cNvSpPr/>
          <p:nvPr/>
        </p:nvSpPr>
        <p:spPr bwMode="auto">
          <a:xfrm>
            <a:off x="3058319" y="4795634"/>
            <a:ext cx="3024336" cy="44142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651" tIns="50326" rIns="100651" bIns="50326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1006513">
              <a:spcBef>
                <a:spcPct val="50000"/>
              </a:spcBef>
            </a:pPr>
            <a:r>
              <a:rPr lang="de-CH" sz="2208" b="1" dirty="0">
                <a:solidFill>
                  <a:srgbClr val="120634"/>
                </a:solidFill>
                <a:latin typeface="+mn-lt"/>
              </a:rPr>
              <a:t>Zuchtwertschätzung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311" y="1839686"/>
            <a:ext cx="2485727" cy="160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467544" y="1363365"/>
            <a:ext cx="2356037" cy="515274"/>
          </a:xfrm>
          <a:prstGeom prst="rect">
            <a:avLst/>
          </a:prstGeom>
          <a:noFill/>
        </p:spPr>
        <p:txBody>
          <a:bodyPr wrap="non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Leistungsdaten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635896" y="1363365"/>
            <a:ext cx="1450597" cy="515274"/>
          </a:xfrm>
          <a:prstGeom prst="rect">
            <a:avLst/>
          </a:prstGeom>
          <a:noFill/>
        </p:spPr>
        <p:txBody>
          <a:bodyPr wrap="non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Pedigree</a:t>
            </a:r>
          </a:p>
        </p:txBody>
      </p:sp>
      <p:sp>
        <p:nvSpPr>
          <p:cNvPr id="16" name="Flussdiagramm: Dokument 15"/>
          <p:cNvSpPr/>
          <p:nvPr/>
        </p:nvSpPr>
        <p:spPr bwMode="auto">
          <a:xfrm>
            <a:off x="3814949" y="5878570"/>
            <a:ext cx="1546264" cy="548131"/>
          </a:xfrm>
          <a:prstGeom prst="flowChartDocument">
            <a:avLst/>
          </a:prstGeom>
          <a:solidFill>
            <a:srgbClr val="7DBEFF"/>
          </a:solidFill>
          <a:ln w="19050" cap="sq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651" tIns="50326" rIns="100651" bIns="50326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1006513">
              <a:spcBef>
                <a:spcPct val="50000"/>
              </a:spcBef>
            </a:pPr>
            <a:r>
              <a:rPr lang="de-CH" sz="2208" b="1" dirty="0">
                <a:solidFill>
                  <a:srgbClr val="120634"/>
                </a:solidFill>
                <a:latin typeface="+mn-lt"/>
              </a:rPr>
              <a:t>Zuchtwerte</a:t>
            </a:r>
          </a:p>
        </p:txBody>
      </p:sp>
      <p:cxnSp>
        <p:nvCxnSpPr>
          <p:cNvPr id="18" name="Form 17"/>
          <p:cNvCxnSpPr>
            <a:stCxn id="7" idx="2"/>
            <a:endCxn id="8" idx="1"/>
          </p:cNvCxnSpPr>
          <p:nvPr/>
        </p:nvCxnSpPr>
        <p:spPr bwMode="auto">
          <a:xfrm rot="16200000" flipH="1">
            <a:off x="1484622" y="3442646"/>
            <a:ext cx="1545053" cy="1602342"/>
          </a:xfrm>
          <a:prstGeom prst="bentConnector2">
            <a:avLst/>
          </a:prstGeom>
          <a:noFill/>
          <a:ln w="127000" cap="sq" algn="ctr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sp>
        <p:nvSpPr>
          <p:cNvPr id="35" name="Textfeld 34"/>
          <p:cNvSpPr txBox="1"/>
          <p:nvPr/>
        </p:nvSpPr>
        <p:spPr>
          <a:xfrm>
            <a:off x="3123421" y="3339058"/>
            <a:ext cx="2531399" cy="655633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pPr algn="ctr"/>
            <a:r>
              <a:rPr lang="de-CH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Pedigree-</a:t>
            </a:r>
          </a:p>
          <a:p>
            <a:pPr algn="ctr"/>
            <a:r>
              <a:rPr lang="de-CH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Verwandtschaft</a:t>
            </a: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H="1">
            <a:off x="4572000" y="5364575"/>
            <a:ext cx="1516" cy="553021"/>
          </a:xfrm>
          <a:prstGeom prst="straightConnector1">
            <a:avLst/>
          </a:prstGeom>
          <a:noFill/>
          <a:ln w="127000" cap="sq" algn="ctr">
            <a:solidFill>
              <a:schemeClr val="tx1"/>
            </a:solidFill>
            <a:round/>
            <a:headEnd/>
            <a:tailEnd type="arrow" w="sm" len="sm"/>
          </a:ln>
          <a:effectLst/>
        </p:spPr>
      </p:cxnSp>
      <p:pic>
        <p:nvPicPr>
          <p:cNvPr id="15" name="Picture 6" descr="http://pic.biodiscover.com/files/i/jk/20130927164808472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862107"/>
            <a:ext cx="2160240" cy="1503529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6084168" y="1363365"/>
            <a:ext cx="2284992" cy="515274"/>
          </a:xfrm>
          <a:prstGeom prst="rect">
            <a:avLst/>
          </a:prstGeom>
          <a:noFill/>
        </p:spPr>
        <p:txBody>
          <a:bodyPr wrap="none" lIns="100651" tIns="50326" rIns="100651" bIns="50326" rtlCol="0">
            <a:spAutoFit/>
          </a:bodyPr>
          <a:lstStyle/>
          <a:p>
            <a:r>
              <a:rPr lang="de-CH" sz="2688" b="1" dirty="0">
                <a:solidFill>
                  <a:srgbClr val="00863D"/>
                </a:solidFill>
                <a:latin typeface="+mn-lt"/>
              </a:rPr>
              <a:t>Genet. Marker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093738" y="3336830"/>
            <a:ext cx="2449741" cy="655633"/>
          </a:xfrm>
          <a:prstGeom prst="rect">
            <a:avLst/>
          </a:prstGeom>
          <a:noFill/>
        </p:spPr>
        <p:txBody>
          <a:bodyPr wrap="square" lIns="100651" tIns="50326" rIns="100651" bIns="50326" rtlCol="0">
            <a:spAutoFit/>
          </a:bodyPr>
          <a:lstStyle/>
          <a:p>
            <a:pPr algn="ctr"/>
            <a:r>
              <a:rPr lang="de-CH" b="1" dirty="0" err="1">
                <a:solidFill>
                  <a:srgbClr val="00863D"/>
                </a:solidFill>
                <a:latin typeface="+mn-lt"/>
              </a:rPr>
              <a:t>Genomische</a:t>
            </a:r>
            <a:endParaRPr lang="de-CH" b="1" dirty="0">
              <a:solidFill>
                <a:srgbClr val="00863D"/>
              </a:solidFill>
              <a:latin typeface="+mn-lt"/>
            </a:endParaRPr>
          </a:p>
          <a:p>
            <a:pPr algn="ctr"/>
            <a:r>
              <a:rPr lang="de-CH" b="1" dirty="0">
                <a:solidFill>
                  <a:srgbClr val="00863D"/>
                </a:solidFill>
                <a:latin typeface="+mn-lt"/>
              </a:rPr>
              <a:t>Verwandtschaft</a:t>
            </a:r>
          </a:p>
        </p:txBody>
      </p:sp>
      <p:sp>
        <p:nvSpPr>
          <p:cNvPr id="20" name="Runde Klammer rechts 19"/>
          <p:cNvSpPr/>
          <p:nvPr/>
        </p:nvSpPr>
        <p:spPr bwMode="auto">
          <a:xfrm rot="16200000" flipH="1">
            <a:off x="5691005" y="1422857"/>
            <a:ext cx="138255" cy="5256584"/>
          </a:xfrm>
          <a:prstGeom prst="rightBracket">
            <a:avLst/>
          </a:prstGeom>
          <a:noFill/>
          <a:ln w="127000" cap="sq" algn="ctr">
            <a:solidFill>
              <a:srgbClr val="006600"/>
            </a:solidFill>
            <a:round/>
            <a:headEnd/>
            <a:tailEnd w="sm" len="sm"/>
          </a:ln>
          <a:effectLst/>
        </p:spPr>
        <p:txBody>
          <a:bodyPr lIns="100651" tIns="50326" rIns="100651" bIns="50326" rtlCol="0" anchor="ctr"/>
          <a:lstStyle/>
          <a:p>
            <a:pPr algn="ctr"/>
            <a:endParaRPr lang="de-CH">
              <a:latin typeface="+mn-lt"/>
            </a:endParaRPr>
          </a:p>
        </p:txBody>
      </p:sp>
      <p:cxnSp>
        <p:nvCxnSpPr>
          <p:cNvPr id="21" name="Gerade Verbindung mit Pfeil 20"/>
          <p:cNvCxnSpPr>
            <a:endCxn id="8" idx="0"/>
          </p:cNvCxnSpPr>
          <p:nvPr/>
        </p:nvCxnSpPr>
        <p:spPr bwMode="auto">
          <a:xfrm flipH="1">
            <a:off x="4570487" y="4230294"/>
            <a:ext cx="1524" cy="565339"/>
          </a:xfrm>
          <a:prstGeom prst="straightConnector1">
            <a:avLst/>
          </a:prstGeom>
          <a:noFill/>
          <a:ln w="127000" cap="sq" algn="ctr">
            <a:solidFill>
              <a:srgbClr val="006600"/>
            </a:solidFill>
            <a:round/>
            <a:headEnd/>
            <a:tailEnd type="arrow" w="sm" len="sm"/>
          </a:ln>
          <a:effectLst/>
        </p:spPr>
      </p:cxnSp>
      <p:pic>
        <p:nvPicPr>
          <p:cNvPr id="25" name="Grafik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28" y="2223818"/>
            <a:ext cx="889949" cy="105887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CDA5DAA-092A-49C2-8EB0-047C44228C95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480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7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0"/>
    </mc:Choice>
    <mc:Fallback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357"/>
              </a:lnSpc>
            </a:pPr>
            <a:r>
              <a:rPr lang="de-CH" dirty="0"/>
              <a:t>Informationsgewinn für junge Selektionskandidaten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+mn-lt"/>
              </a:rPr>
              <a:t>Ohne Marker:</a:t>
            </a:r>
          </a:p>
          <a:p>
            <a:endParaRPr lang="de-CH" sz="1000" dirty="0">
              <a:latin typeface="+mn-lt"/>
            </a:endParaRPr>
          </a:p>
          <a:p>
            <a:endParaRPr lang="de-CH" dirty="0">
              <a:latin typeface="+mn-lt"/>
            </a:endParaRPr>
          </a:p>
          <a:p>
            <a:pPr>
              <a:buNone/>
            </a:pPr>
            <a:endParaRPr lang="de-CH" dirty="0">
              <a:latin typeface="+mn-lt"/>
            </a:endParaRPr>
          </a:p>
          <a:p>
            <a:pPr>
              <a:buNone/>
            </a:pPr>
            <a:endParaRPr lang="de-CH" dirty="0">
              <a:latin typeface="+mn-lt"/>
            </a:endParaRPr>
          </a:p>
          <a:p>
            <a:r>
              <a:rPr lang="de-CH" b="1" dirty="0">
                <a:latin typeface="+mn-lt"/>
              </a:rPr>
              <a:t>Mit Marker: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CH">
                <a:latin typeface="Arial"/>
              </a:rPr>
              <a:t>Vorlesung Zuchtwertschätzung beim Schwein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944" y="3717080"/>
            <a:ext cx="6269392" cy="26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6117605" y="2235294"/>
            <a:ext cx="2885235" cy="844534"/>
          </a:xfrm>
          <a:prstGeom prst="rect">
            <a:avLst/>
          </a:prstGeom>
          <a:noFill/>
        </p:spPr>
        <p:txBody>
          <a:bodyPr wrap="square" lIns="104845" tIns="52423" rIns="104845" bIns="52423" rtlCol="0">
            <a:spAutoFit/>
          </a:bodyPr>
          <a:lstStyle/>
          <a:p>
            <a:r>
              <a:rPr lang="de-CH" sz="2400" dirty="0">
                <a:solidFill>
                  <a:srgbClr val="D8D8D8">
                    <a:lumMod val="10000"/>
                  </a:srgbClr>
                </a:solidFill>
                <a:latin typeface="Arial"/>
              </a:rPr>
              <a:t>ZW = 	½ </a:t>
            </a:r>
            <a:r>
              <a:rPr lang="de-CH" sz="2400" dirty="0" err="1">
                <a:solidFill>
                  <a:srgbClr val="D8D8D8">
                    <a:lumMod val="10000"/>
                  </a:srgbClr>
                </a:solidFill>
                <a:latin typeface="Arial"/>
              </a:rPr>
              <a:t>ZWvater</a:t>
            </a:r>
            <a:r>
              <a:rPr lang="de-CH" sz="2400" dirty="0">
                <a:solidFill>
                  <a:srgbClr val="D8D8D8">
                    <a:lumMod val="10000"/>
                  </a:srgbClr>
                </a:solidFill>
                <a:latin typeface="Arial"/>
              </a:rPr>
              <a:t>+</a:t>
            </a:r>
            <a:br>
              <a:rPr lang="de-CH" sz="2400" dirty="0">
                <a:solidFill>
                  <a:srgbClr val="D8D8D8">
                    <a:lumMod val="10000"/>
                  </a:srgbClr>
                </a:solidFill>
                <a:latin typeface="Arial"/>
              </a:rPr>
            </a:br>
            <a:r>
              <a:rPr lang="de-CH" sz="2400" dirty="0">
                <a:solidFill>
                  <a:srgbClr val="D8D8D8">
                    <a:lumMod val="10000"/>
                  </a:srgbClr>
                </a:solidFill>
                <a:latin typeface="Arial"/>
              </a:rPr>
              <a:t>	½ </a:t>
            </a:r>
            <a:r>
              <a:rPr lang="de-CH" sz="2400" dirty="0" err="1">
                <a:solidFill>
                  <a:srgbClr val="D8D8D8">
                    <a:lumMod val="10000"/>
                  </a:srgbClr>
                </a:solidFill>
                <a:latin typeface="Arial"/>
              </a:rPr>
              <a:t>ZWmutter</a:t>
            </a:r>
            <a:endParaRPr lang="de-CH" sz="2400" dirty="0">
              <a:solidFill>
                <a:srgbClr val="D8D8D8">
                  <a:lumMod val="10000"/>
                </a:srgbClr>
              </a:solidFill>
              <a:latin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939" y="1418775"/>
            <a:ext cx="3988982" cy="172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0222" y="476672"/>
            <a:ext cx="609600" cy="6096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Frühjahr 2020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58A577D-8F46-44DF-BD06-B3993F357536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00"/>
    </mc:Choice>
    <mc:Fallback>
      <p:transition spd="slow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EU_SUISAG">
  <a:themeElements>
    <a:clrScheme name="SUISAG Farbvorlage">
      <a:dk1>
        <a:srgbClr val="000000"/>
      </a:dk1>
      <a:lt1>
        <a:srgbClr val="FFFFFF"/>
      </a:lt1>
      <a:dk2>
        <a:srgbClr val="A2A2A2"/>
      </a:dk2>
      <a:lt2>
        <a:srgbClr val="D8D8D8"/>
      </a:lt2>
      <a:accent1>
        <a:srgbClr val="D20078"/>
      </a:accent1>
      <a:accent2>
        <a:srgbClr val="EC89AD"/>
      </a:accent2>
      <a:accent3>
        <a:srgbClr val="A2A2A2"/>
      </a:accent3>
      <a:accent4>
        <a:srgbClr val="C7C7C7"/>
      </a:accent4>
      <a:accent5>
        <a:srgbClr val="D8D8D8"/>
      </a:accent5>
      <a:accent6>
        <a:srgbClr val="FFFFFF"/>
      </a:accent6>
      <a:hlink>
        <a:srgbClr val="D20078"/>
      </a:hlink>
      <a:folHlink>
        <a:srgbClr val="D2007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ISAG Präsentationsvorlage">
  <a:themeElements>
    <a:clrScheme name="SUISAG Farbvorlage">
      <a:dk1>
        <a:srgbClr val="000000"/>
      </a:dk1>
      <a:lt1>
        <a:srgbClr val="FFFFFF"/>
      </a:lt1>
      <a:dk2>
        <a:srgbClr val="A2A2A2"/>
      </a:dk2>
      <a:lt2>
        <a:srgbClr val="D8D8D8"/>
      </a:lt2>
      <a:accent1>
        <a:srgbClr val="D20078"/>
      </a:accent1>
      <a:accent2>
        <a:srgbClr val="A2A2A2"/>
      </a:accent2>
      <a:accent3>
        <a:srgbClr val="D8D8D8"/>
      </a:accent3>
      <a:accent4>
        <a:srgbClr val="C7C7C7"/>
      </a:accent4>
      <a:accent5>
        <a:srgbClr val="A2A2A2"/>
      </a:accent5>
      <a:accent6>
        <a:srgbClr val="FFFFFF"/>
      </a:accent6>
      <a:hlink>
        <a:srgbClr val="D20078"/>
      </a:hlink>
      <a:folHlink>
        <a:srgbClr val="D2007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chlussfolie">
  <a:themeElements>
    <a:clrScheme name="SUISAG Farbvorlage">
      <a:dk1>
        <a:srgbClr val="000000"/>
      </a:dk1>
      <a:lt1>
        <a:srgbClr val="FFFFFF"/>
      </a:lt1>
      <a:dk2>
        <a:srgbClr val="A2A2A2"/>
      </a:dk2>
      <a:lt2>
        <a:srgbClr val="D8D8D8"/>
      </a:lt2>
      <a:accent1>
        <a:srgbClr val="D20078"/>
      </a:accent1>
      <a:accent2>
        <a:srgbClr val="EC89AD"/>
      </a:accent2>
      <a:accent3>
        <a:srgbClr val="A2A2A2"/>
      </a:accent3>
      <a:accent4>
        <a:srgbClr val="C7C7C7"/>
      </a:accent4>
      <a:accent5>
        <a:srgbClr val="D8D8D8"/>
      </a:accent5>
      <a:accent6>
        <a:srgbClr val="FFFFFF"/>
      </a:accent6>
      <a:hlink>
        <a:srgbClr val="D20078"/>
      </a:hlink>
      <a:folHlink>
        <a:srgbClr val="D2007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NEU_SUISAG</Template>
  <TotalTime>0</TotalTime>
  <Words>2889</Words>
  <Application>Microsoft Office PowerPoint</Application>
  <PresentationFormat>Bildschirmpräsentation (4:3)</PresentationFormat>
  <Paragraphs>1299</Paragraphs>
  <Slides>37</Slides>
  <Notes>12</Notes>
  <HiddenSlides>0</HiddenSlides>
  <MMClips>37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8" baseType="lpstr">
      <vt:lpstr>Arial</vt:lpstr>
      <vt:lpstr>Calibri</vt:lpstr>
      <vt:lpstr>Symbol</vt:lpstr>
      <vt:lpstr>Tahoma</vt:lpstr>
      <vt:lpstr>Wingdings</vt:lpstr>
      <vt:lpstr>NEU_SUISAG</vt:lpstr>
      <vt:lpstr>SUISAG Präsentationsvorlage</vt:lpstr>
      <vt:lpstr>Schlussfolie</vt:lpstr>
      <vt:lpstr>Formel</vt:lpstr>
      <vt:lpstr>Microsoft Equation 3.0</vt:lpstr>
      <vt:lpstr>Document</vt:lpstr>
      <vt:lpstr>Zuchtwertschätzung beim Schwein</vt:lpstr>
      <vt:lpstr>Übersicht</vt:lpstr>
      <vt:lpstr>SUISAG</vt:lpstr>
      <vt:lpstr>SUISAG Standorte</vt:lpstr>
      <vt:lpstr>Schweizer Zuchtprogramm</vt:lpstr>
      <vt:lpstr>Zuchtziele Mutter- und Vaterlinien</vt:lpstr>
      <vt:lpstr>Tägliche Zuchtwertschätzung</vt:lpstr>
      <vt:lpstr>Wie funktioniert genomisch optimierte ZWS (goZWS)?</vt:lpstr>
      <vt:lpstr>Informationsgewinn für junge Selektionskandidaten</vt:lpstr>
      <vt:lpstr>goZWS mit single step GBLUP</vt:lpstr>
      <vt:lpstr>Was bringt goZWS? Validierung Zuchtwertschätzung</vt:lpstr>
      <vt:lpstr>Was bringt goZWS? Wie gut ist Vorhersage mit (go)ZW?</vt:lpstr>
      <vt:lpstr>Typische Genauigkeit (B%) von ES-Jungebern mit/ohne SNP-Daten</vt:lpstr>
      <vt:lpstr>Proben, Genotypisierung, SNP-Datenverwaltung</vt:lpstr>
      <vt:lpstr>Entwicklung der Typisierungen</vt:lpstr>
      <vt:lpstr>Zuchtwertschätzung Reproduktion Merkmale und Erfassungsort</vt:lpstr>
      <vt:lpstr>Zuchtwertschätzung Reproduktion Auswertungsmodelle</vt:lpstr>
      <vt:lpstr>Zuchtwertschätzung Reproduktion Parameter (h2 diag, rg unter, rp oberhalb Diagonale)</vt:lpstr>
      <vt:lpstr>Datenumfang und Rechenzeit</vt:lpstr>
      <vt:lpstr>Ablauf goZWS eigentliche ZWS (dh ohne SNP-Import) vollautomatisiert (Batchjob) Intervention auf Fehlermeldung</vt:lpstr>
      <vt:lpstr>Zuchtprogramm Edelschwein-Mutterlinie und Nutzung goZWS</vt:lpstr>
      <vt:lpstr>2 Beispiele von Vollbrüdern Traditionelle Abst.ZW vs goZW</vt:lpstr>
      <vt:lpstr>Zuchtwertschätzung Produktion Merkmale und Erfassungsort</vt:lpstr>
      <vt:lpstr>Erfassung Futterverzehr an MLP Erneuerung Futterstationen (2018/19)</vt:lpstr>
      <vt:lpstr>Fleischfläche Kotelettplanimetrie System ScanStar</vt:lpstr>
      <vt:lpstr>Zuchtwertschätzung Produktion Auswertungsmodelle</vt:lpstr>
      <vt:lpstr>Zuchtwertschätzung Produktion Parameter (h2 diag, rg unter, rp oberhalb Diagonale)</vt:lpstr>
      <vt:lpstr>Zuchtwertschätzung Produktion Methode und Datenumfang</vt:lpstr>
      <vt:lpstr>Exterieurbeurteilung  durch lineare Beschreibung</vt:lpstr>
      <vt:lpstr>Zuchtwertschätzung Exterieur Merkmale und Erfassungsort</vt:lpstr>
      <vt:lpstr>Erfassung von Exterieurmerkmalen</vt:lpstr>
      <vt:lpstr>Zuchtwertschätzung Exterieur Auswertungsmodelle</vt:lpstr>
      <vt:lpstr>Zuchtwertschätzung Exterieur Parameter (h2 diag, rg unter, rp oberhalb Diagonale)</vt:lpstr>
      <vt:lpstr>Zuchtwertschätzung Exterieur Methode und Datenumfang</vt:lpstr>
      <vt:lpstr>Weitere Nutzung der SNP-Marker</vt:lpstr>
      <vt:lpstr>Ausblick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 in der Schweineproduktion und ihre Entwicklung</dc:title>
  <dc:creator>Kathrin Luther</dc:creator>
  <cp:lastModifiedBy>Kathrin Buchmüller</cp:lastModifiedBy>
  <cp:revision>358</cp:revision>
  <cp:lastPrinted>2020-02-11T05:21:05Z</cp:lastPrinted>
  <dcterms:created xsi:type="dcterms:W3CDTF">2019-05-08T07:58:45Z</dcterms:created>
  <dcterms:modified xsi:type="dcterms:W3CDTF">2020-05-12T06:12:28Z</dcterms:modified>
</cp:coreProperties>
</file>